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cx="9144000" cy="5143500" type="screen16x9"/>
  <p:notesSz cx="6858000" cy="9144000"/>
  <p:embeddedFontLst>
    <p:embeddedFont>
      <p:font typeface="Open Sans" panose="020B0604020202020204" charset="0"/>
      <p:regular r:id="rId19"/>
      <p:bold r:id="rId20"/>
      <p:italic r:id="rId21"/>
      <p:boldItalic r:id="rId22"/>
    </p:embeddedFont>
    <p:embeddedFont>
      <p:font typeface="PT Sans Narrow" panose="020B0604020202020204" charset="0"/>
      <p:regular r:id="rId23"/>
      <p:bold r:id="rId24"/>
    </p:embeddedFont>
    <p:embeddedFont>
      <p:font typeface="Verdana" panose="020B060403050404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 everyone. My name is Nishtha and here is my team- cristian felipe diego &amp; dheeraj. Our project is “Waste Awareness &amp; Actions To reduce household waste”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5c02297b8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5c02297b8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latin typeface="Open Sans"/>
                <a:ea typeface="Open Sans"/>
                <a:cs typeface="Open Sans"/>
                <a:sym typeface="Open Sans"/>
              </a:rPr>
              <a:t>- Disposal Weekly Average: </a:t>
            </a:r>
            <a:r>
              <a:rPr lang="en-GB" sz="1600" b="1">
                <a:latin typeface="Open Sans"/>
                <a:ea typeface="Open Sans"/>
                <a:cs typeface="Open Sans"/>
                <a:sym typeface="Open Sans"/>
              </a:rPr>
              <a:t>6</a:t>
            </a:r>
            <a:r>
              <a:rPr lang="en-GB" sz="1600">
                <a:latin typeface="Open Sans"/>
                <a:ea typeface="Open Sans"/>
                <a:cs typeface="Open Sans"/>
                <a:sym typeface="Open Sans"/>
              </a:rPr>
              <a:t> plastic bags</a:t>
            </a:r>
            <a:endParaRPr sz="1600">
              <a:latin typeface="Open Sans"/>
              <a:ea typeface="Open Sans"/>
              <a:cs typeface="Open Sans"/>
              <a:sym typeface="Open Sans"/>
            </a:endParaRPr>
          </a:p>
          <a:p>
            <a:pPr marL="0" lvl="0" indent="0" algn="l" rtl="0">
              <a:spcBef>
                <a:spcPts val="0"/>
              </a:spcBef>
              <a:spcAft>
                <a:spcPts val="0"/>
              </a:spcAft>
              <a:buNone/>
            </a:pPr>
            <a:r>
              <a:rPr lang="en-GB" sz="1050" b="1" i="1">
                <a:solidFill>
                  <a:srgbClr val="373A3C"/>
                </a:solidFill>
                <a:highlight>
                  <a:srgbClr val="F8F8F8"/>
                </a:highlight>
                <a:latin typeface="Open Sans"/>
                <a:ea typeface="Open Sans"/>
                <a:cs typeface="Open Sans"/>
                <a:sym typeface="Open Sans"/>
              </a:rPr>
              <a:t>Plastic bags can be recycled into new grocery bags, plastic pallets, containers, crates, pipes, decking and park benches.</a:t>
            </a:r>
            <a:endParaRPr sz="1600" b="1">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r>
              <a:rPr lang="en-GB"/>
              <a:t>Meat styrofoam trays - people feel helpless- meats are packaged in trays and you can not stack up the meat trays because they stink. So most of these are thrown out in garbage - Have more depots so people can easily throw off the foam trays in recycle depots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bf5709b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bf5709b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 distribution chart </a:t>
            </a:r>
            <a:endParaRPr/>
          </a:p>
          <a:p>
            <a:pPr marL="0" lvl="0" indent="0" algn="l" rtl="0">
              <a:spcBef>
                <a:spcPts val="0"/>
              </a:spcBef>
              <a:spcAft>
                <a:spcPts val="0"/>
              </a:spcAft>
              <a:buNone/>
            </a:pPr>
            <a:r>
              <a:rPr lang="en-GB"/>
              <a:t>Most participants 65+ year old (</a:t>
            </a:r>
            <a:r>
              <a:rPr lang="en-GB" b="1"/>
              <a:t>NO</a:t>
            </a:r>
            <a:r>
              <a:rPr lang="en-GB"/>
              <a:t>)</a:t>
            </a:r>
            <a:endParaRPr/>
          </a:p>
          <a:p>
            <a:pPr marL="0" lvl="0" indent="0" algn="l" rtl="0">
              <a:spcBef>
                <a:spcPts val="0"/>
              </a:spcBef>
              <a:spcAft>
                <a:spcPts val="0"/>
              </a:spcAft>
              <a:buNone/>
            </a:pPr>
            <a:r>
              <a:rPr lang="en-GB"/>
              <a:t>-most participants were 65+ -  People want to recycle but there is no reference material at homes. People who are not tech friendly might not go to the website to check waste wizard tool. How to solve this: laminated reference sheet to be provided in each household, community workshops to educate people about recycling and waste sorting</a:t>
            </a:r>
            <a:endParaRPr/>
          </a:p>
          <a:p>
            <a:pPr marL="0" lvl="0" indent="0" algn="l" rtl="0">
              <a:spcBef>
                <a:spcPts val="0"/>
              </a:spcBef>
              <a:spcAft>
                <a:spcPts val="0"/>
              </a:spcAft>
              <a:buNone/>
            </a:pPr>
            <a:r>
              <a:rPr lang="en-GB"/>
              <a:t>Analysis: </a:t>
            </a:r>
            <a:r>
              <a:rPr lang="en-GB" sz="1800">
                <a:solidFill>
                  <a:schemeClr val="dk2"/>
                </a:solidFill>
                <a:latin typeface="Open Sans"/>
                <a:ea typeface="Open Sans"/>
                <a:cs typeface="Open Sans"/>
                <a:sym typeface="Open Sans"/>
              </a:rPr>
              <a:t>Overall dissatisfaction of how the government is managing retail packaging for consumers - slide 9</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bf17d9465_0_1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bf17d9465_0_1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USEFUL TALKING POINT:</a:t>
            </a:r>
            <a:endParaRPr/>
          </a:p>
          <a:p>
            <a:pPr marL="0" lvl="0" indent="0" algn="l" rtl="0">
              <a:spcBef>
                <a:spcPts val="0"/>
              </a:spcBef>
              <a:spcAft>
                <a:spcPts val="0"/>
              </a:spcAft>
              <a:buNone/>
            </a:pPr>
            <a:r>
              <a:rPr lang="en-GB"/>
              <a:t>-most participants were 65+ -  People want to recycle but there is no reference material at homes. People who are not tech friendly might not go to the website to check waste wizard tool. </a:t>
            </a:r>
            <a:endParaRPr/>
          </a:p>
          <a:p>
            <a:pPr marL="0" lvl="0" indent="0" algn="l" rtl="0">
              <a:spcBef>
                <a:spcPts val="0"/>
              </a:spcBef>
              <a:spcAft>
                <a:spcPts val="0"/>
              </a:spcAft>
              <a:buNone/>
            </a:pPr>
            <a:r>
              <a:rPr lang="en-GB"/>
              <a:t>How to solve this: laminated reference sheet to be provided in each household, community workshops to educate people about recycling and waste sorting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bf33239b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bf33239b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bf33239b7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bf33239b7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-Frame time </a:t>
            </a:r>
            <a:endParaRPr/>
          </a:p>
          <a:p>
            <a:pPr marL="0" lvl="0" indent="0" algn="l" rtl="0">
              <a:spcBef>
                <a:spcPts val="0"/>
              </a:spcBef>
              <a:spcAft>
                <a:spcPts val="0"/>
              </a:spcAft>
              <a:buNone/>
            </a:pPr>
            <a:r>
              <a:rPr lang="en-GB"/>
              <a:t>-Simplicity vs Ambiguity </a:t>
            </a:r>
            <a:endParaRPr/>
          </a:p>
          <a:p>
            <a:pPr marL="0" lvl="0" indent="0" algn="l" rtl="0">
              <a:lnSpc>
                <a:spcPct val="115000"/>
              </a:lnSpc>
              <a:spcBef>
                <a:spcPts val="0"/>
              </a:spcBef>
              <a:spcAft>
                <a:spcPts val="0"/>
              </a:spcAft>
              <a:buNone/>
            </a:pPr>
            <a:r>
              <a:rPr lang="en-GB" sz="1800">
                <a:solidFill>
                  <a:schemeClr val="dk2"/>
                </a:solidFill>
                <a:latin typeface="Open Sans"/>
                <a:ea typeface="Open Sans"/>
                <a:cs typeface="Open Sans"/>
                <a:sym typeface="Open Sans"/>
              </a:rPr>
              <a:t>Timeframe - not enough sample size of participants to rely on tally sheets</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GB" sz="1800">
                <a:solidFill>
                  <a:schemeClr val="dk2"/>
                </a:solidFill>
                <a:latin typeface="Open Sans"/>
                <a:ea typeface="Open Sans"/>
                <a:cs typeface="Open Sans"/>
                <a:sym typeface="Open Sans"/>
              </a:rPr>
              <a:t>Tally sheet - simplicity vs ambiguity - hard to decide what to track &amp; what to leave out</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GB" sz="1800">
                <a:solidFill>
                  <a:schemeClr val="dk2"/>
                </a:solidFill>
                <a:latin typeface="Open Sans"/>
                <a:ea typeface="Open Sans"/>
                <a:cs typeface="Open Sans"/>
                <a:sym typeface="Open Sans"/>
              </a:rPr>
              <a:t>Commitment from participants</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GB" sz="1800">
                <a:solidFill>
                  <a:schemeClr val="dk2"/>
                </a:solidFill>
                <a:latin typeface="Open Sans"/>
                <a:ea typeface="Open Sans"/>
                <a:cs typeface="Open Sans"/>
                <a:sym typeface="Open Sans"/>
              </a:rPr>
              <a:t>Hard to approach strangers and make a connection</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GB" sz="1800">
                <a:solidFill>
                  <a:schemeClr val="dk2"/>
                </a:solidFill>
                <a:latin typeface="Open Sans"/>
                <a:ea typeface="Open Sans"/>
                <a:cs typeface="Open Sans"/>
                <a:sym typeface="Open Sans"/>
              </a:rPr>
              <a:t>Difficult to establish personal relevance to them</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0"/>
              </a:spcAft>
              <a:buNone/>
            </a:pPr>
            <a:r>
              <a:rPr lang="en-GB" sz="1800">
                <a:solidFill>
                  <a:schemeClr val="dk2"/>
                </a:solidFill>
                <a:latin typeface="Open Sans"/>
                <a:ea typeface="Open Sans"/>
                <a:cs typeface="Open Sans"/>
                <a:sym typeface="Open Sans"/>
              </a:rPr>
              <a:t>Uncertainty about participant’s compliance in tracking waste</a:t>
            </a:r>
            <a:endParaRPr sz="1800">
              <a:solidFill>
                <a:schemeClr val="dk2"/>
              </a:solidFill>
              <a:latin typeface="Open Sans"/>
              <a:ea typeface="Open Sans"/>
              <a:cs typeface="Open Sans"/>
              <a:sym typeface="Open Sans"/>
            </a:endParaRPr>
          </a:p>
          <a:p>
            <a:pPr marL="0" lvl="0" indent="0" algn="l" rtl="0">
              <a:lnSpc>
                <a:spcPct val="115000"/>
              </a:lnSpc>
              <a:spcBef>
                <a:spcPts val="1600"/>
              </a:spcBef>
              <a:spcAft>
                <a:spcPts val="1600"/>
              </a:spcAft>
              <a:buNone/>
            </a:pPr>
            <a:r>
              <a:rPr lang="en-GB" sz="1800">
                <a:solidFill>
                  <a:schemeClr val="dk2"/>
                </a:solidFill>
                <a:latin typeface="Open Sans"/>
                <a:ea typeface="Open Sans"/>
                <a:cs typeface="Open Sans"/>
                <a:sym typeface="Open Sans"/>
              </a:rPr>
              <a:t>In-person meetings are more effective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bf33239b7_1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bf33239b7_1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5bf33239b7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5bf33239b7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bf33239b7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bf33239b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50">
                <a:latin typeface="Times New Roman"/>
                <a:ea typeface="Times New Roman"/>
                <a:cs typeface="Times New Roman"/>
                <a:sym typeface="Times New Roman"/>
              </a:rPr>
              <a:t>Here is the agenda for today. We will begin by introducing our project followed by the process and method used in our project to gather results. Then we will share few numbers relevant to our project and then we will move on to discuss our most important survey results. Then we will move on to share some of the recommendations that we have concerning waste generation after our analysis and we will conclude our presentation by sharing the challenges that this project has and the roadblocks we faced as team in our journey.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c0dd361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5c0dd361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begin with the problem! </a:t>
            </a:r>
            <a:r>
              <a:rPr lang="en-GB" sz="1050">
                <a:solidFill>
                  <a:srgbClr val="303030"/>
                </a:solidFill>
                <a:highlight>
                  <a:srgbClr val="FFFFFF"/>
                </a:highlight>
                <a:latin typeface="Verdana"/>
                <a:ea typeface="Verdana"/>
                <a:cs typeface="Verdana"/>
                <a:sym typeface="Verdana"/>
              </a:rPr>
              <a:t>Municipal governments in Canada spent more than $3.2 billion on waste collection, transport, disposal, and diversion in 2012. These results are from January 2013 and we have the last rank and a ‘D’ grade on the international waste generation report card! Shiping our garbage under the pretext of recycling is not going to solve the problem. Waste generation should be controlled right here rather than facing garbage rejection from Malaysia &amp; Philippines.</a:t>
            </a:r>
            <a:endParaRPr sz="1050">
              <a:solidFill>
                <a:srgbClr val="303030"/>
              </a:solidFill>
              <a:highlight>
                <a:srgbClr val="FFFFFF"/>
              </a:highlight>
              <a:latin typeface="Verdana"/>
              <a:ea typeface="Verdana"/>
              <a:cs typeface="Verdana"/>
              <a:sym typeface="Verdana"/>
            </a:endParaRPr>
          </a:p>
          <a:p>
            <a:pPr marL="0" lvl="0" indent="0" algn="l" rtl="0">
              <a:spcBef>
                <a:spcPts val="0"/>
              </a:spcBef>
              <a:spcAft>
                <a:spcPts val="0"/>
              </a:spcAft>
              <a:buNone/>
            </a:pPr>
            <a:endParaRPr sz="1050">
              <a:solidFill>
                <a:srgbClr val="303030"/>
              </a:solidFill>
              <a:highlight>
                <a:srgbClr val="FFFFFF"/>
              </a:highlight>
              <a:latin typeface="Verdana"/>
              <a:ea typeface="Verdana"/>
              <a:cs typeface="Verdana"/>
              <a:sym typeface="Verdana"/>
            </a:endParaRPr>
          </a:p>
          <a:p>
            <a:pPr marL="0" lvl="0" indent="0" algn="just" rtl="0">
              <a:lnSpc>
                <a:spcPct val="115000"/>
              </a:lnSpc>
              <a:spcBef>
                <a:spcPts val="0"/>
              </a:spcBef>
              <a:spcAft>
                <a:spcPts val="0"/>
              </a:spcAft>
              <a:buNone/>
            </a:pPr>
            <a:endParaRPr>
              <a:highlight>
                <a:srgbClr val="FFFFFF"/>
              </a:highlight>
            </a:endParaRPr>
          </a:p>
          <a:p>
            <a:pPr marL="0" lvl="0" indent="0" algn="l" rtl="0">
              <a:spcBef>
                <a:spcPts val="0"/>
              </a:spcBef>
              <a:spcAft>
                <a:spcPts val="0"/>
              </a:spcAft>
              <a:buNone/>
            </a:pPr>
            <a:endParaRPr sz="1050">
              <a:solidFill>
                <a:srgbClr val="303030"/>
              </a:solidFill>
              <a:highlight>
                <a:srgbClr val="FFFFFF"/>
              </a:highlight>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bf00624da_0_1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bf00624da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228600" algn="just" rtl="0">
              <a:lnSpc>
                <a:spcPct val="115000"/>
              </a:lnSpc>
              <a:spcBef>
                <a:spcPts val="0"/>
              </a:spcBef>
              <a:spcAft>
                <a:spcPts val="0"/>
              </a:spcAft>
              <a:buNone/>
            </a:pPr>
            <a:r>
              <a:rPr lang="en-GB" sz="700"/>
              <a:t>  </a:t>
            </a:r>
            <a:r>
              <a:rPr lang="en-GB" sz="900"/>
              <a:t> Increasing the amount of household waste that is recycled has become a major goal for the City of Vancouver during the last two decades. However, the amount of overall waste has not significantly declined.</a:t>
            </a:r>
            <a:endParaRPr sz="900"/>
          </a:p>
          <a:p>
            <a:pPr marL="0" lvl="0" indent="-228600" algn="just" rtl="0">
              <a:lnSpc>
                <a:spcPct val="115000"/>
              </a:lnSpc>
              <a:spcBef>
                <a:spcPts val="0"/>
              </a:spcBef>
              <a:spcAft>
                <a:spcPts val="0"/>
              </a:spcAft>
              <a:buNone/>
            </a:pPr>
            <a:r>
              <a:rPr lang="en-GB" sz="900"/>
              <a:t>2.      The theme of our project is to engage the community to consider the amount and type of waste that it produces each week and consider steps that a family can realistically take to reduce the amount of material that it sends to the landfill</a:t>
            </a:r>
            <a:endParaRPr sz="900"/>
          </a:p>
          <a:p>
            <a:pPr marL="0" lvl="0" indent="-228600" algn="just" rtl="0">
              <a:lnSpc>
                <a:spcPct val="115000"/>
              </a:lnSpc>
              <a:spcBef>
                <a:spcPts val="0"/>
              </a:spcBef>
              <a:spcAft>
                <a:spcPts val="0"/>
              </a:spcAft>
              <a:buNone/>
            </a:pPr>
            <a:r>
              <a:rPr lang="en-GB" sz="900"/>
              <a:t>3.      Our community Partner is RPSC- Riley Park South Cambie group which is an official Vancouver Community Vision group. The RPSC area extends from 16th to 41st Avenues between Fraser and Oak Streets. RPSC works with City Planning Department to provide input into planning and development initiatives in this area</a:t>
            </a:r>
            <a:endParaRPr sz="900"/>
          </a:p>
          <a:p>
            <a:pPr marL="0" lvl="0" indent="0" algn="l" rtl="0">
              <a:spcBef>
                <a:spcPts val="0"/>
              </a:spcBef>
              <a:spcAft>
                <a:spcPts val="0"/>
              </a:spcAft>
              <a:buNone/>
            </a:pPr>
            <a:endParaRPr sz="900"/>
          </a:p>
          <a:p>
            <a:pPr marL="0" lvl="0" indent="0" algn="l" rtl="0">
              <a:spcBef>
                <a:spcPts val="0"/>
              </a:spcBef>
              <a:spcAft>
                <a:spcPts val="0"/>
              </a:spcAft>
              <a:buNone/>
            </a:pPr>
            <a:endParaRPr sz="900"/>
          </a:p>
          <a:p>
            <a:pPr marL="0" lvl="0" indent="0" algn="l" rtl="0">
              <a:spcBef>
                <a:spcPts val="0"/>
              </a:spcBef>
              <a:spcAft>
                <a:spcPts val="0"/>
              </a:spcAft>
              <a:buNone/>
            </a:pPr>
            <a:endParaRPr sz="900"/>
          </a:p>
          <a:p>
            <a:pPr marL="0" lvl="0" indent="0" algn="l" rtl="0">
              <a:spcBef>
                <a:spcPts val="0"/>
              </a:spcBef>
              <a:spcAft>
                <a:spcPts val="0"/>
              </a:spcAft>
              <a:buNone/>
            </a:pPr>
            <a:r>
              <a:rPr lang="en-GB" sz="900"/>
              <a:t>Introduce Project - Theme, Community Partner &amp; Boundaries!</a:t>
            </a:r>
            <a:endParaRPr sz="900"/>
          </a:p>
          <a:p>
            <a:pPr marL="0" lvl="0" indent="0" algn="l" rtl="0">
              <a:spcBef>
                <a:spcPts val="0"/>
              </a:spcBef>
              <a:spcAft>
                <a:spcPts val="0"/>
              </a:spcAft>
              <a:buNone/>
            </a:pPr>
            <a:r>
              <a:rPr lang="en-GB" sz="900"/>
              <a:t>Present the issues that make this project worthy of being carried out: Include the total waste generated in canada 1950 and now- show the increase</a:t>
            </a:r>
            <a:endParaRPr sz="900"/>
          </a:p>
          <a:p>
            <a:pPr marL="0" lvl="0" indent="0" algn="l" rtl="0">
              <a:spcBef>
                <a:spcPts val="0"/>
              </a:spcBef>
              <a:spcAft>
                <a:spcPts val="0"/>
              </a:spcAft>
              <a:buNone/>
            </a:pPr>
            <a:r>
              <a:rPr lang="en-GB" sz="900"/>
              <a:t>-Data about that vancouver: ?? Include only if the waste is increasing</a:t>
            </a:r>
            <a:endParaRPr sz="900"/>
          </a:p>
          <a:p>
            <a:pPr marL="0" lvl="0" indent="0" algn="l" rtl="0">
              <a:spcBef>
                <a:spcPts val="0"/>
              </a:spcBef>
              <a:spcAft>
                <a:spcPts val="0"/>
              </a:spcAft>
              <a:buNone/>
            </a:pPr>
            <a:r>
              <a:rPr lang="en-GB" sz="900"/>
              <a:t>-examples of countries accusing canada of dumping their waste Malaysia and Philippines have accused canada of shipping its waste. The problems needs to be solved here</a:t>
            </a:r>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bf17d9465_0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bf17d9465_0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Regarding our methodology and data acquisition, our team elaborated a survey about waste awareness and a tally sheet to track the waste of the participants during any 7 days period.</a:t>
            </a:r>
            <a:endParaRPr/>
          </a:p>
          <a:p>
            <a:pPr marL="0" lvl="0" indent="0" algn="l" rtl="0">
              <a:spcBef>
                <a:spcPts val="0"/>
              </a:spcBef>
              <a:spcAft>
                <a:spcPts val="0"/>
              </a:spcAft>
              <a:buNone/>
            </a:pPr>
            <a:r>
              <a:rPr lang="en-GB"/>
              <a:t>Our next step was participants recruitment, we send out an invitation to the community group members list and also presented our project in the local farmers market.</a:t>
            </a:r>
            <a:endParaRPr/>
          </a:p>
          <a:p>
            <a:pPr marL="0" lvl="0" indent="0" algn="l" rtl="0">
              <a:spcBef>
                <a:spcPts val="0"/>
              </a:spcBef>
              <a:spcAft>
                <a:spcPts val="0"/>
              </a:spcAft>
              <a:buNone/>
            </a:pPr>
            <a:r>
              <a:rPr lang="en-GB"/>
              <a:t>After, that we send out follow up emails with the survey link, tally sheet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bf33239b7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bf33239b7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To-do: MAKE A INVERTED PYRAMID /PIE CHART REPRESNTATION</a:t>
            </a:r>
            <a:endParaRPr/>
          </a:p>
          <a:p>
            <a:pPr marL="0" lvl="0" indent="0" algn="l" rtl="0">
              <a:spcBef>
                <a:spcPts val="0"/>
              </a:spcBef>
              <a:spcAft>
                <a:spcPts val="0"/>
              </a:spcAft>
              <a:buNone/>
            </a:pPr>
            <a:r>
              <a:rPr lang="en-GB"/>
              <a:t>Ask Norm how many people was reached out via email</a:t>
            </a:r>
            <a:endParaRPr/>
          </a:p>
          <a:p>
            <a:pPr marL="0" lvl="0" indent="0" algn="l" rtl="0">
              <a:spcBef>
                <a:spcPts val="0"/>
              </a:spcBef>
              <a:spcAft>
                <a:spcPts val="0"/>
              </a:spcAft>
              <a:buNone/>
            </a:pPr>
            <a:r>
              <a:rPr lang="en-GB"/>
              <a:t>Maybe mention that it was more effective to recruit people face-to-face (expand on this)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bf17d9465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bf17d9465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Half of the people do not know their collection 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 This is the highlight of our survey. Pick the most &amp; least recyclable item to discus! Highlight about foam packaging - depots!</a:t>
            </a:r>
            <a:endParaRPr/>
          </a:p>
          <a:p>
            <a:pPr marL="0" lvl="0" indent="0" algn="l" rtl="0">
              <a:spcBef>
                <a:spcPts val="0"/>
              </a:spcBef>
              <a:spcAft>
                <a:spcPts val="0"/>
              </a:spcAft>
              <a:buNone/>
            </a:pPr>
            <a:r>
              <a:rPr lang="en-GB"/>
              <a:t>Analysis: </a:t>
            </a:r>
            <a:r>
              <a:rPr lang="en-GB">
                <a:solidFill>
                  <a:schemeClr val="dk2"/>
                </a:solidFill>
                <a:latin typeface="Open Sans"/>
                <a:ea typeface="Open Sans"/>
                <a:cs typeface="Open Sans"/>
                <a:sym typeface="Open Sans"/>
              </a:rPr>
              <a:t>High levels of awareness regarding the importance of recycling</a:t>
            </a:r>
            <a:endParaRPr/>
          </a:p>
          <a:p>
            <a:pPr marL="0" lvl="0" indent="0" algn="l" rtl="0">
              <a:spcBef>
                <a:spcPts val="0"/>
              </a:spcBef>
              <a:spcAft>
                <a:spcPts val="0"/>
              </a:spcAft>
              <a:buNone/>
            </a:pPr>
            <a:r>
              <a:rPr lang="en-GB"/>
              <a:t> </a:t>
            </a:r>
            <a:r>
              <a:rPr lang="en-GB">
                <a:solidFill>
                  <a:schemeClr val="dk2"/>
                </a:solidFill>
                <a:latin typeface="Open Sans"/>
                <a:ea typeface="Open Sans"/>
                <a:cs typeface="Open Sans"/>
                <a:sym typeface="Open Sans"/>
              </a:rPr>
              <a:t>Need to educate people about recycling. When a person doesn’t know how to recycle an item, approximately </a:t>
            </a:r>
            <a:r>
              <a:rPr lang="en-GB" b="1">
                <a:solidFill>
                  <a:schemeClr val="accent3"/>
                </a:solidFill>
                <a:latin typeface="Open Sans"/>
                <a:ea typeface="Open Sans"/>
                <a:cs typeface="Open Sans"/>
                <a:sym typeface="Open Sans"/>
              </a:rPr>
              <a:t>half throw the item away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bf00624da_0_1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bf00624da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Mention that this slide represents the level of waste awareness people have as of today-</a:t>
            </a:r>
            <a:endParaRPr/>
          </a:p>
          <a:p>
            <a:pPr marL="0" lvl="0" indent="0" algn="l" rtl="0">
              <a:spcBef>
                <a:spcPts val="0"/>
              </a:spcBef>
              <a:spcAft>
                <a:spcPts val="0"/>
              </a:spcAft>
              <a:buNone/>
            </a:pPr>
            <a:r>
              <a:rPr lang="en-GB"/>
              <a:t>ADD:</a:t>
            </a:r>
            <a:endParaRPr/>
          </a:p>
          <a:p>
            <a:pPr marL="0" lvl="0" indent="0" algn="l" rtl="0">
              <a:spcBef>
                <a:spcPts val="0"/>
              </a:spcBef>
              <a:spcAft>
                <a:spcPts val="0"/>
              </a:spcAft>
              <a:buNone/>
            </a:pPr>
            <a:r>
              <a:rPr lang="en-GB"/>
              <a:t>-Most of the people who took the survey were over 65 yo (NOT TRUE)</a:t>
            </a:r>
            <a:endParaRPr/>
          </a:p>
          <a:p>
            <a:pPr marL="0" lvl="0" indent="0" algn="l" rtl="0">
              <a:spcBef>
                <a:spcPts val="0"/>
              </a:spcBef>
              <a:spcAft>
                <a:spcPts val="0"/>
              </a:spcAft>
              <a:buNone/>
            </a:pPr>
            <a:r>
              <a:rPr lang="en-GB"/>
              <a:t>-Add Half of the people don’t know collection schedule - which is surprising considering the efforts that the City puts in regarding Waste Collection</a:t>
            </a:r>
            <a:endParaRPr/>
          </a:p>
          <a:p>
            <a:pPr marL="0" lvl="0" indent="0" algn="l" rtl="0">
              <a:spcBef>
                <a:spcPts val="0"/>
              </a:spcBef>
              <a:spcAft>
                <a:spcPts val="0"/>
              </a:spcAft>
              <a:buNone/>
            </a:pPr>
            <a:r>
              <a:rPr lang="en-GB"/>
              <a:t>-People want to recycle but things are not clear on how to do it &amp; what goes where - big blockers!</a:t>
            </a:r>
            <a:endParaRPr/>
          </a:p>
          <a:p>
            <a:pPr marL="0" lvl="0" indent="0" algn="l" rtl="0">
              <a:spcBef>
                <a:spcPts val="0"/>
              </a:spcBef>
              <a:spcAft>
                <a:spcPts val="0"/>
              </a:spcAft>
              <a:buNone/>
            </a:pPr>
            <a:r>
              <a:rPr lang="en-GB"/>
              <a:t>ANALYSIS: </a:t>
            </a:r>
            <a:r>
              <a:rPr lang="en-GB">
                <a:solidFill>
                  <a:schemeClr val="dk2"/>
                </a:solidFill>
                <a:latin typeface="Open Sans"/>
                <a:ea typeface="Open Sans"/>
                <a:cs typeface="Open Sans"/>
                <a:sym typeface="Open Sans"/>
              </a:rPr>
              <a:t>High levels of awareness regarding the importance of recycling</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c12159e2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c12159e2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Half of the people do not know their collection schedule</a:t>
            </a:r>
            <a:endParaRPr/>
          </a:p>
          <a:p>
            <a:pPr marL="0" lvl="0" indent="0" algn="l" rtl="0">
              <a:spcBef>
                <a:spcPts val="0"/>
              </a:spcBef>
              <a:spcAft>
                <a:spcPts val="0"/>
              </a:spcAft>
              <a:buNone/>
            </a:pPr>
            <a:endParaRPr/>
          </a:p>
          <a:p>
            <a:pPr marL="0" lvl="0" indent="0" algn="l" rtl="0">
              <a:spcBef>
                <a:spcPts val="0"/>
              </a:spcBef>
              <a:spcAft>
                <a:spcPts val="0"/>
              </a:spcAft>
              <a:buNone/>
            </a:pPr>
            <a:r>
              <a:rPr lang="en-GB"/>
              <a:t>→ This is the highlight of our survey. Pick the most &amp; least recyclable item to discus! Highlight about foam packaging - depots!</a:t>
            </a:r>
            <a:endParaRPr/>
          </a:p>
          <a:p>
            <a:pPr marL="0" lvl="0" indent="0" algn="l" rtl="0">
              <a:spcBef>
                <a:spcPts val="0"/>
              </a:spcBef>
              <a:spcAft>
                <a:spcPts val="0"/>
              </a:spcAft>
              <a:buNone/>
            </a:pPr>
            <a:r>
              <a:rPr lang="en-GB"/>
              <a:t>Analysis: </a:t>
            </a:r>
            <a:r>
              <a:rPr lang="en-GB">
                <a:solidFill>
                  <a:schemeClr val="dk2"/>
                </a:solidFill>
                <a:latin typeface="Open Sans"/>
                <a:ea typeface="Open Sans"/>
                <a:cs typeface="Open Sans"/>
                <a:sym typeface="Open Sans"/>
              </a:rPr>
              <a:t>High levels of awareness regarding the importance of recycling</a:t>
            </a:r>
            <a:endParaRPr/>
          </a:p>
          <a:p>
            <a:pPr marL="0" lvl="0" indent="0" algn="l" rtl="0">
              <a:spcBef>
                <a:spcPts val="0"/>
              </a:spcBef>
              <a:spcAft>
                <a:spcPts val="0"/>
              </a:spcAft>
              <a:buNone/>
            </a:pPr>
            <a:r>
              <a:rPr lang="en-GB"/>
              <a:t> </a:t>
            </a:r>
            <a:r>
              <a:rPr lang="en-GB">
                <a:solidFill>
                  <a:schemeClr val="dk2"/>
                </a:solidFill>
                <a:latin typeface="Open Sans"/>
                <a:ea typeface="Open Sans"/>
                <a:cs typeface="Open Sans"/>
                <a:sym typeface="Open Sans"/>
              </a:rPr>
              <a:t>Need to educate people about recycling. When a person doesn’t know how to recycle an item, approximately </a:t>
            </a:r>
            <a:r>
              <a:rPr lang="en-GB" b="1">
                <a:solidFill>
                  <a:schemeClr val="accent3"/>
                </a:solidFill>
                <a:latin typeface="Open Sans"/>
                <a:ea typeface="Open Sans"/>
                <a:cs typeface="Open Sans"/>
                <a:sym typeface="Open Sans"/>
              </a:rPr>
              <a:t>half throw the item away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AUTOLAYOUT_1">
    <p:bg>
      <p:bgPr>
        <a:solidFill>
          <a:srgbClr val="FFFFFF"/>
        </a:solidFill>
        <a:effectLst/>
      </p:bgPr>
    </p:bg>
    <p:spTree>
      <p:nvGrpSpPr>
        <p:cNvPr id="1"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0" y="0"/>
            <a:ext cx="9144000" cy="3460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5400000">
            <a:off x="5684575" y="600"/>
            <a:ext cx="3460200" cy="3459000"/>
          </a:xfrm>
          <a:prstGeom prst="rtTriangle">
            <a:avLst/>
          </a:prstGeom>
          <a:solidFill>
            <a:srgbClr val="FFFFFF">
              <a:alpha val="43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txBox="1">
            <a:spLocks noGrp="1"/>
          </p:cNvSpPr>
          <p:nvPr>
            <p:ph type="title"/>
          </p:nvPr>
        </p:nvSpPr>
        <p:spPr>
          <a:xfrm>
            <a:off x="324475" y="465975"/>
            <a:ext cx="5124300" cy="2841600"/>
          </a:xfrm>
          <a:prstGeom prst="rect">
            <a:avLst/>
          </a:prstGeom>
          <a:noFill/>
        </p:spPr>
        <p:txBody>
          <a:bodyPr spcFirstLastPara="1" wrap="square" lIns="91425" tIns="91425" rIns="91425" bIns="91425" anchor="b" anchorCtr="0"/>
          <a:lstStyle>
            <a:lvl1pPr lvl="0" algn="l">
              <a:lnSpc>
                <a:spcPct val="100000"/>
              </a:lnSpc>
              <a:spcBef>
                <a:spcPts val="0"/>
              </a:spcBef>
              <a:spcAft>
                <a:spcPts val="0"/>
              </a:spcAft>
              <a:buNone/>
              <a:defRPr sz="3600" b="1">
                <a:solidFill>
                  <a:srgbClr val="FFFFFF"/>
                </a:solidFill>
              </a:defRPr>
            </a:lvl1pPr>
            <a:lvl2pPr lvl="1" algn="l">
              <a:lnSpc>
                <a:spcPct val="100000"/>
              </a:lnSpc>
              <a:spcBef>
                <a:spcPts val="0"/>
              </a:spcBef>
              <a:spcAft>
                <a:spcPts val="0"/>
              </a:spcAft>
              <a:buNone/>
              <a:defRPr sz="3600" b="1">
                <a:solidFill>
                  <a:srgbClr val="FFFFFF"/>
                </a:solidFill>
              </a:defRPr>
            </a:lvl2pPr>
            <a:lvl3pPr lvl="2" algn="l">
              <a:lnSpc>
                <a:spcPct val="100000"/>
              </a:lnSpc>
              <a:spcBef>
                <a:spcPts val="0"/>
              </a:spcBef>
              <a:spcAft>
                <a:spcPts val="0"/>
              </a:spcAft>
              <a:buNone/>
              <a:defRPr sz="3600" b="1">
                <a:solidFill>
                  <a:srgbClr val="FFFFFF"/>
                </a:solidFill>
              </a:defRPr>
            </a:lvl3pPr>
            <a:lvl4pPr lvl="3" algn="l">
              <a:lnSpc>
                <a:spcPct val="100000"/>
              </a:lnSpc>
              <a:spcBef>
                <a:spcPts val="0"/>
              </a:spcBef>
              <a:spcAft>
                <a:spcPts val="0"/>
              </a:spcAft>
              <a:buNone/>
              <a:defRPr sz="3600" b="1">
                <a:solidFill>
                  <a:srgbClr val="FFFFFF"/>
                </a:solidFill>
              </a:defRPr>
            </a:lvl4pPr>
            <a:lvl5pPr lvl="4" algn="l">
              <a:lnSpc>
                <a:spcPct val="100000"/>
              </a:lnSpc>
              <a:spcBef>
                <a:spcPts val="0"/>
              </a:spcBef>
              <a:spcAft>
                <a:spcPts val="0"/>
              </a:spcAft>
              <a:buNone/>
              <a:defRPr sz="3600" b="1">
                <a:solidFill>
                  <a:srgbClr val="FFFFFF"/>
                </a:solidFill>
              </a:defRPr>
            </a:lvl5pPr>
            <a:lvl6pPr lvl="5" algn="l">
              <a:lnSpc>
                <a:spcPct val="100000"/>
              </a:lnSpc>
              <a:spcBef>
                <a:spcPts val="0"/>
              </a:spcBef>
              <a:spcAft>
                <a:spcPts val="0"/>
              </a:spcAft>
              <a:buNone/>
              <a:defRPr sz="3600" b="1">
                <a:solidFill>
                  <a:srgbClr val="FFFFFF"/>
                </a:solidFill>
              </a:defRPr>
            </a:lvl6pPr>
            <a:lvl7pPr lvl="6" algn="l">
              <a:lnSpc>
                <a:spcPct val="100000"/>
              </a:lnSpc>
              <a:spcBef>
                <a:spcPts val="0"/>
              </a:spcBef>
              <a:spcAft>
                <a:spcPts val="0"/>
              </a:spcAft>
              <a:buNone/>
              <a:defRPr sz="3600" b="1">
                <a:solidFill>
                  <a:srgbClr val="FFFFFF"/>
                </a:solidFill>
              </a:defRPr>
            </a:lvl7pPr>
            <a:lvl8pPr lvl="7" algn="l">
              <a:lnSpc>
                <a:spcPct val="100000"/>
              </a:lnSpc>
              <a:spcBef>
                <a:spcPts val="0"/>
              </a:spcBef>
              <a:spcAft>
                <a:spcPts val="0"/>
              </a:spcAft>
              <a:buNone/>
              <a:defRPr sz="3600" b="1">
                <a:solidFill>
                  <a:srgbClr val="FFFFFF"/>
                </a:solidFill>
              </a:defRPr>
            </a:lvl8pPr>
            <a:lvl9pPr lvl="8" algn="l">
              <a:lnSpc>
                <a:spcPct val="100000"/>
              </a:lnSpc>
              <a:spcBef>
                <a:spcPts val="0"/>
              </a:spcBef>
              <a:spcAft>
                <a:spcPts val="0"/>
              </a:spcAft>
              <a:buNone/>
              <a:defRPr sz="3600" b="1">
                <a:solidFill>
                  <a:srgbClr val="FFFFFF"/>
                </a:solidFill>
              </a:defRPr>
            </a:lvl9pPr>
          </a:lstStyle>
          <a:p>
            <a:endParaRPr/>
          </a:p>
        </p:txBody>
      </p:sp>
      <p:sp>
        <p:nvSpPr>
          <p:cNvPr id="67" name="Google Shape;67;p13"/>
          <p:cNvSpPr txBox="1">
            <a:spLocks noGrp="1"/>
          </p:cNvSpPr>
          <p:nvPr>
            <p:ph type="subTitle" idx="1"/>
          </p:nvPr>
        </p:nvSpPr>
        <p:spPr>
          <a:xfrm>
            <a:off x="324475" y="3612602"/>
            <a:ext cx="5124300" cy="1302600"/>
          </a:xfrm>
          <a:prstGeom prst="rect">
            <a:avLst/>
          </a:prstGeom>
          <a:noFill/>
        </p:spPr>
        <p:txBody>
          <a:bodyPr spcFirstLastPara="1" wrap="square" lIns="91425" tIns="91425" rIns="91425" bIns="91425" anchor="t" anchorCtr="0"/>
          <a:lstStyle>
            <a:lvl1pPr lvl="0" algn="l">
              <a:lnSpc>
                <a:spcPct val="100000"/>
              </a:lnSpc>
              <a:spcBef>
                <a:spcPts val="0"/>
              </a:spcBef>
              <a:spcAft>
                <a:spcPts val="0"/>
              </a:spcAft>
              <a:buClr>
                <a:srgbClr val="616161"/>
              </a:buClr>
              <a:buSzPts val="1800"/>
              <a:buNone/>
              <a:defRPr sz="1800">
                <a:solidFill>
                  <a:srgbClr val="616161"/>
                </a:solidFill>
              </a:defRPr>
            </a:lvl1pPr>
            <a:lvl2pPr lvl="1" algn="l">
              <a:lnSpc>
                <a:spcPct val="100000"/>
              </a:lnSpc>
              <a:spcBef>
                <a:spcPts val="0"/>
              </a:spcBef>
              <a:spcAft>
                <a:spcPts val="0"/>
              </a:spcAft>
              <a:buClr>
                <a:srgbClr val="616161"/>
              </a:buClr>
              <a:buSzPts val="1800"/>
              <a:buNone/>
              <a:defRPr sz="1800">
                <a:solidFill>
                  <a:srgbClr val="616161"/>
                </a:solidFill>
              </a:defRPr>
            </a:lvl2pPr>
            <a:lvl3pPr lvl="2" algn="l">
              <a:lnSpc>
                <a:spcPct val="100000"/>
              </a:lnSpc>
              <a:spcBef>
                <a:spcPts val="0"/>
              </a:spcBef>
              <a:spcAft>
                <a:spcPts val="0"/>
              </a:spcAft>
              <a:buClr>
                <a:srgbClr val="616161"/>
              </a:buClr>
              <a:buSzPts val="1800"/>
              <a:buNone/>
              <a:defRPr sz="1800">
                <a:solidFill>
                  <a:srgbClr val="616161"/>
                </a:solidFill>
              </a:defRPr>
            </a:lvl3pPr>
            <a:lvl4pPr lvl="3" algn="l">
              <a:lnSpc>
                <a:spcPct val="100000"/>
              </a:lnSpc>
              <a:spcBef>
                <a:spcPts val="0"/>
              </a:spcBef>
              <a:spcAft>
                <a:spcPts val="0"/>
              </a:spcAft>
              <a:buClr>
                <a:srgbClr val="616161"/>
              </a:buClr>
              <a:buSzPts val="1800"/>
              <a:buNone/>
              <a:defRPr sz="1800">
                <a:solidFill>
                  <a:srgbClr val="616161"/>
                </a:solidFill>
              </a:defRPr>
            </a:lvl4pPr>
            <a:lvl5pPr lvl="4" algn="l">
              <a:lnSpc>
                <a:spcPct val="100000"/>
              </a:lnSpc>
              <a:spcBef>
                <a:spcPts val="0"/>
              </a:spcBef>
              <a:spcAft>
                <a:spcPts val="0"/>
              </a:spcAft>
              <a:buClr>
                <a:srgbClr val="616161"/>
              </a:buClr>
              <a:buSzPts val="1800"/>
              <a:buNone/>
              <a:defRPr sz="1800">
                <a:solidFill>
                  <a:srgbClr val="616161"/>
                </a:solidFill>
              </a:defRPr>
            </a:lvl5pPr>
            <a:lvl6pPr lvl="5" algn="l">
              <a:lnSpc>
                <a:spcPct val="100000"/>
              </a:lnSpc>
              <a:spcBef>
                <a:spcPts val="0"/>
              </a:spcBef>
              <a:spcAft>
                <a:spcPts val="0"/>
              </a:spcAft>
              <a:buClr>
                <a:srgbClr val="616161"/>
              </a:buClr>
              <a:buSzPts val="1800"/>
              <a:buNone/>
              <a:defRPr sz="1800">
                <a:solidFill>
                  <a:srgbClr val="616161"/>
                </a:solidFill>
              </a:defRPr>
            </a:lvl6pPr>
            <a:lvl7pPr lvl="6" algn="l">
              <a:lnSpc>
                <a:spcPct val="100000"/>
              </a:lnSpc>
              <a:spcBef>
                <a:spcPts val="0"/>
              </a:spcBef>
              <a:spcAft>
                <a:spcPts val="0"/>
              </a:spcAft>
              <a:buClr>
                <a:srgbClr val="616161"/>
              </a:buClr>
              <a:buSzPts val="1800"/>
              <a:buNone/>
              <a:defRPr sz="1800">
                <a:solidFill>
                  <a:srgbClr val="616161"/>
                </a:solidFill>
              </a:defRPr>
            </a:lvl7pPr>
            <a:lvl8pPr lvl="7" algn="l">
              <a:lnSpc>
                <a:spcPct val="100000"/>
              </a:lnSpc>
              <a:spcBef>
                <a:spcPts val="0"/>
              </a:spcBef>
              <a:spcAft>
                <a:spcPts val="0"/>
              </a:spcAft>
              <a:buClr>
                <a:srgbClr val="616161"/>
              </a:buClr>
              <a:buSzPts val="1800"/>
              <a:buNone/>
              <a:defRPr sz="1800">
                <a:solidFill>
                  <a:srgbClr val="616161"/>
                </a:solidFill>
              </a:defRPr>
            </a:lvl8pPr>
            <a:lvl9pPr lvl="8" algn="l">
              <a:lnSpc>
                <a:spcPct val="100000"/>
              </a:lnSpc>
              <a:spcBef>
                <a:spcPts val="0"/>
              </a:spcBef>
              <a:spcAft>
                <a:spcPts val="0"/>
              </a:spcAft>
              <a:buClr>
                <a:srgbClr val="616161"/>
              </a:buClr>
              <a:buSzPts val="1800"/>
              <a:buNone/>
              <a:defRPr sz="1800">
                <a:solidFill>
                  <a:srgbClr val="616161"/>
                </a:solidFill>
              </a:defRPr>
            </a:lvl9pPr>
          </a:lstStyle>
          <a:p>
            <a:endParaRPr/>
          </a:p>
        </p:txBody>
      </p:sp>
      <p:sp>
        <p:nvSpPr>
          <p:cNvPr id="68" name="Google Shape;68;p13"/>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2">
  <p:cSld name="AUTOLAYOUT_3">
    <p:bg>
      <p:bgPr>
        <a:solidFill>
          <a:srgbClr val="FFFFFF"/>
        </a:solid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14"/>
          <p:cNvGrpSpPr/>
          <p:nvPr/>
        </p:nvGrpSpPr>
        <p:grpSpPr>
          <a:xfrm>
            <a:off x="0" y="0"/>
            <a:ext cx="9144153" cy="5143624"/>
            <a:chOff x="-77" y="25"/>
            <a:chExt cx="9144153" cy="5143624"/>
          </a:xfrm>
        </p:grpSpPr>
        <p:sp>
          <p:nvSpPr>
            <p:cNvPr id="72" name="Google Shape;72;p14"/>
            <p:cNvSpPr/>
            <p:nvPr/>
          </p:nvSpPr>
          <p:spPr>
            <a:xfrm rot="-5400000">
              <a:off x="-47653"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rot="-5400000">
              <a:off x="-47653"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rot="-5400000">
              <a:off x="-47653"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rot="-5400000">
              <a:off x="-47653"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5400000">
              <a:off x="-47653"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rot="5400000">
              <a:off x="714198"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p:nvPr/>
          </p:nvSpPr>
          <p:spPr>
            <a:xfrm rot="-5400000">
              <a:off x="714322"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p:nvPr/>
          </p:nvSpPr>
          <p:spPr>
            <a:xfrm rot="5400000">
              <a:off x="714198"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p:nvPr/>
          </p:nvSpPr>
          <p:spPr>
            <a:xfrm rot="-5400000">
              <a:off x="714322"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4"/>
            <p:cNvSpPr/>
            <p:nvPr/>
          </p:nvSpPr>
          <p:spPr>
            <a:xfrm rot="5400000">
              <a:off x="714198"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4"/>
            <p:cNvSpPr/>
            <p:nvPr/>
          </p:nvSpPr>
          <p:spPr>
            <a:xfrm rot="-5400000">
              <a:off x="714322"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4"/>
            <p:cNvSpPr/>
            <p:nvPr/>
          </p:nvSpPr>
          <p:spPr>
            <a:xfrm rot="5400000">
              <a:off x="714198"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4"/>
            <p:cNvSpPr/>
            <p:nvPr/>
          </p:nvSpPr>
          <p:spPr>
            <a:xfrm rot="5400000">
              <a:off x="714198"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4"/>
            <p:cNvSpPr/>
            <p:nvPr/>
          </p:nvSpPr>
          <p:spPr>
            <a:xfrm rot="-5400000">
              <a:off x="714322"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4"/>
            <p:cNvSpPr/>
            <p:nvPr/>
          </p:nvSpPr>
          <p:spPr>
            <a:xfrm rot="5400000">
              <a:off x="714198"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p:cNvSpPr/>
            <p:nvPr/>
          </p:nvSpPr>
          <p:spPr>
            <a:xfrm rot="-5400000">
              <a:off x="714322"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p:cNvSpPr/>
            <p:nvPr/>
          </p:nvSpPr>
          <p:spPr>
            <a:xfrm rot="5400000">
              <a:off x="1476173"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rot="-5400000">
              <a:off x="1476296"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p:nvPr/>
          </p:nvSpPr>
          <p:spPr>
            <a:xfrm rot="5400000">
              <a:off x="1476173"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400000">
              <a:off x="1476296"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rot="5400000">
              <a:off x="1476173"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5400000">
              <a:off x="1476296"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5400000">
              <a:off x="1476173"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5400000">
              <a:off x="1476173"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rot="-5400000">
              <a:off x="1476296"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rot="5400000">
              <a:off x="1476173"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rot="-5400000">
              <a:off x="1476296"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rot="5400000">
              <a:off x="2238147"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4"/>
            <p:cNvSpPr/>
            <p:nvPr/>
          </p:nvSpPr>
          <p:spPr>
            <a:xfrm rot="-5400000">
              <a:off x="2238271"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rot="5400000">
              <a:off x="2238147"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rot="-5400000">
              <a:off x="2238271"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4"/>
            <p:cNvSpPr/>
            <p:nvPr/>
          </p:nvSpPr>
          <p:spPr>
            <a:xfrm rot="5400000">
              <a:off x="2238147"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p:nvPr/>
          </p:nvSpPr>
          <p:spPr>
            <a:xfrm rot="-5400000">
              <a:off x="2238271"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4"/>
            <p:cNvSpPr/>
            <p:nvPr/>
          </p:nvSpPr>
          <p:spPr>
            <a:xfrm rot="5400000">
              <a:off x="2238147"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4"/>
            <p:cNvSpPr/>
            <p:nvPr/>
          </p:nvSpPr>
          <p:spPr>
            <a:xfrm rot="5400000">
              <a:off x="2238147"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4"/>
            <p:cNvSpPr/>
            <p:nvPr/>
          </p:nvSpPr>
          <p:spPr>
            <a:xfrm rot="-5400000">
              <a:off x="2238271"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4"/>
            <p:cNvSpPr/>
            <p:nvPr/>
          </p:nvSpPr>
          <p:spPr>
            <a:xfrm rot="5400000">
              <a:off x="2238147"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4"/>
            <p:cNvSpPr/>
            <p:nvPr/>
          </p:nvSpPr>
          <p:spPr>
            <a:xfrm rot="-5400000">
              <a:off x="2238271"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p:nvPr/>
          </p:nvSpPr>
          <p:spPr>
            <a:xfrm rot="5400000">
              <a:off x="3000173"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4"/>
            <p:cNvSpPr/>
            <p:nvPr/>
          </p:nvSpPr>
          <p:spPr>
            <a:xfrm rot="-5400000">
              <a:off x="3000297"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4"/>
            <p:cNvSpPr/>
            <p:nvPr/>
          </p:nvSpPr>
          <p:spPr>
            <a:xfrm rot="5400000">
              <a:off x="3000173"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p:nvPr/>
          </p:nvSpPr>
          <p:spPr>
            <a:xfrm rot="-5400000">
              <a:off x="3000297"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rot="5400000">
              <a:off x="3000173"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rot="-5400000">
              <a:off x="3000297"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p:nvPr/>
          </p:nvSpPr>
          <p:spPr>
            <a:xfrm rot="5400000">
              <a:off x="3000173"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p:nvPr/>
          </p:nvSpPr>
          <p:spPr>
            <a:xfrm rot="5400000">
              <a:off x="3000173"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4"/>
            <p:cNvSpPr/>
            <p:nvPr/>
          </p:nvSpPr>
          <p:spPr>
            <a:xfrm rot="-5400000">
              <a:off x="3000297"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p:nvPr/>
          </p:nvSpPr>
          <p:spPr>
            <a:xfrm rot="5400000">
              <a:off x="3000173"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4"/>
            <p:cNvSpPr/>
            <p:nvPr/>
          </p:nvSpPr>
          <p:spPr>
            <a:xfrm rot="-5400000">
              <a:off x="3000297"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p:nvPr/>
          </p:nvSpPr>
          <p:spPr>
            <a:xfrm rot="5400000">
              <a:off x="3762251"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p:nvPr/>
          </p:nvSpPr>
          <p:spPr>
            <a:xfrm rot="-5400000">
              <a:off x="3762374"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rot="5400000">
              <a:off x="3762251"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4"/>
            <p:cNvSpPr/>
            <p:nvPr/>
          </p:nvSpPr>
          <p:spPr>
            <a:xfrm rot="-5400000">
              <a:off x="3762374"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p:nvPr/>
          </p:nvSpPr>
          <p:spPr>
            <a:xfrm rot="5400000">
              <a:off x="3762251"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rot="-5400000">
              <a:off x="3762374"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p:nvPr/>
          </p:nvSpPr>
          <p:spPr>
            <a:xfrm rot="5400000">
              <a:off x="3762251"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rot="5400000">
              <a:off x="3762251"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5400000">
              <a:off x="3762374"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rot="5400000">
              <a:off x="3762251"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5400000">
              <a:off x="3762374"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5400000">
              <a:off x="-47777"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rot="5400000">
              <a:off x="-47777"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rot="5400000">
              <a:off x="-47777"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rot="5400000">
              <a:off x="-47777"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5400000">
              <a:off x="166697"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rot="5400000">
              <a:off x="-47777"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rot="5400000">
              <a:off x="-47777"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rot="-5400000" flipH="1">
              <a:off x="166697"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p:nvPr/>
          </p:nvSpPr>
          <p:spPr>
            <a:xfrm rot="-5400000">
              <a:off x="928672"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rot="-5400000" flipH="1">
              <a:off x="928672"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1690646"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4"/>
            <p:cNvSpPr/>
            <p:nvPr/>
          </p:nvSpPr>
          <p:spPr>
            <a:xfrm rot="-5400000" flipH="1">
              <a:off x="1690646"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rot="-5400000">
              <a:off x="2452621"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rot="-5400000" flipH="1">
              <a:off x="2452621"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rot="-5400000">
              <a:off x="3214647"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rot="-5400000" flipH="1">
              <a:off x="3214647"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rot="-5400000">
              <a:off x="3976724"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4"/>
            <p:cNvSpPr/>
            <p:nvPr/>
          </p:nvSpPr>
          <p:spPr>
            <a:xfrm rot="-5400000" flipH="1">
              <a:off x="3976724"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4"/>
            <p:cNvSpPr/>
            <p:nvPr/>
          </p:nvSpPr>
          <p:spPr>
            <a:xfrm rot="-5400000">
              <a:off x="4524349"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4"/>
            <p:cNvSpPr/>
            <p:nvPr/>
          </p:nvSpPr>
          <p:spPr>
            <a:xfrm rot="-5400000">
              <a:off x="4524349"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4"/>
            <p:cNvSpPr/>
            <p:nvPr/>
          </p:nvSpPr>
          <p:spPr>
            <a:xfrm rot="-5400000">
              <a:off x="4524349"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4"/>
            <p:cNvSpPr/>
            <p:nvPr/>
          </p:nvSpPr>
          <p:spPr>
            <a:xfrm rot="-5400000">
              <a:off x="4524349"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rot="-5400000">
              <a:off x="4524349"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5400000">
              <a:off x="5286200"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rot="-5400000">
              <a:off x="5286324"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5400000">
              <a:off x="5286200"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rot="-5400000">
              <a:off x="5286324"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rot="5400000">
              <a:off x="5286200"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rot="-5400000">
              <a:off x="5286324"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rot="5400000">
              <a:off x="5286200"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5400000">
              <a:off x="5286200"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5400000">
              <a:off x="5286324"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rot="5400000">
              <a:off x="5286200"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rot="-5400000">
              <a:off x="5286324"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5400000">
              <a:off x="6048175"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rot="-5400000">
              <a:off x="6048298"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rot="5400000">
              <a:off x="6048175"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rot="-5400000">
              <a:off x="6048298"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rot="5400000">
              <a:off x="6048175"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5400000">
              <a:off x="6048298"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5400000">
              <a:off x="6048175"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5400000">
              <a:off x="6048175"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5400000">
              <a:off x="6048298"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rot="5400000">
              <a:off x="6048175"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rot="-5400000">
              <a:off x="6048298"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rot="5400000">
              <a:off x="6810149"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rot="-5400000">
              <a:off x="6810273"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rot="5400000">
              <a:off x="6810149"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rot="-5400000">
              <a:off x="6810273"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rot="5400000">
              <a:off x="6810149"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rot="-5400000">
              <a:off x="6810273"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rot="5400000">
              <a:off x="6810149"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rot="5400000">
              <a:off x="6810149"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rot="-5400000">
              <a:off x="6810273"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6810149"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6810273"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rot="5400000">
              <a:off x="7572175"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7572299"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rot="5400000">
              <a:off x="7572175"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7572299"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rot="5400000">
              <a:off x="7572175"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7572299"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rot="5400000">
              <a:off x="7572175"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rot="5400000">
              <a:off x="7572175"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572299"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rot="5400000">
              <a:off x="7572175"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572299"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rot="5400000">
              <a:off x="8334253"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334377" y="219061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rot="5400000">
              <a:off x="8334253"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334377" y="304787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rot="5400000">
              <a:off x="8334253"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rot="-5400000">
              <a:off x="8334377" y="390514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rot="5400000">
              <a:off x="8334253"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rot="5400000">
              <a:off x="8334253"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rot="-5400000">
              <a:off x="8334377" y="47618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rot="5400000">
              <a:off x="8334253"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rot="-5400000">
              <a:off x="8334377" y="13334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rot="5400000">
              <a:off x="4524225" y="176215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a:off x="4524225" y="261942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4"/>
            <p:cNvSpPr/>
            <p:nvPr/>
          </p:nvSpPr>
          <p:spPr>
            <a:xfrm rot="5400000">
              <a:off x="4524225" y="3476684"/>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rot="5400000">
              <a:off x="4524225" y="4333949"/>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rot="-5400000">
              <a:off x="4738699"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5400000">
              <a:off x="4524225" y="47725"/>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rot="5400000">
              <a:off x="4524225" y="904990"/>
              <a:ext cx="857400" cy="762000"/>
            </a:xfrm>
            <a:prstGeom prst="triangle">
              <a:avLst>
                <a:gd name="adj" fmla="val 50000"/>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rot="-5400000" flipH="1">
              <a:off x="4738699"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4"/>
            <p:cNvSpPr/>
            <p:nvPr/>
          </p:nvSpPr>
          <p:spPr>
            <a:xfrm rot="-5400000">
              <a:off x="5500674"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rot="-5400000" flipH="1">
              <a:off x="5500674"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rot="-5400000">
              <a:off x="6262648"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rot="-5400000" flipH="1">
              <a:off x="6262648"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rot="-5400000">
              <a:off x="7024623"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rot="-5400000" flipH="1">
              <a:off x="7024623"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rot="-5400000">
              <a:off x="7786649"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rot="-5400000" flipH="1">
              <a:off x="7786649"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rot="-5400000">
              <a:off x="8548727" y="4548163"/>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rot="-5400000" flipH="1">
              <a:off x="8548727" y="-166420"/>
              <a:ext cx="428700" cy="762000"/>
            </a:xfrm>
            <a:prstGeom prst="rtTriangle">
              <a:avLst/>
            </a:prstGeom>
            <a:solidFill>
              <a:schemeClr val="accent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4"/>
          <p:cNvSpPr/>
          <p:nvPr/>
        </p:nvSpPr>
        <p:spPr>
          <a:xfrm>
            <a:off x="1527325" y="1290025"/>
            <a:ext cx="6089400" cy="256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txBox="1">
            <a:spLocks noGrp="1"/>
          </p:cNvSpPr>
          <p:nvPr>
            <p:ph type="title"/>
          </p:nvPr>
        </p:nvSpPr>
        <p:spPr>
          <a:xfrm>
            <a:off x="1885350" y="1897113"/>
            <a:ext cx="5373300" cy="1349400"/>
          </a:xfrm>
          <a:prstGeom prst="rect">
            <a:avLst/>
          </a:prstGeom>
          <a:noFill/>
        </p:spPr>
        <p:txBody>
          <a:bodyPr spcFirstLastPara="1" wrap="square" lIns="91425" tIns="91425" rIns="91425" bIns="91425" anchor="ctr" anchorCtr="0"/>
          <a:lstStyle>
            <a:lvl1pPr lvl="0" algn="ctr">
              <a:lnSpc>
                <a:spcPct val="100000"/>
              </a:lnSpc>
              <a:spcBef>
                <a:spcPts val="0"/>
              </a:spcBef>
              <a:spcAft>
                <a:spcPts val="0"/>
              </a:spcAft>
              <a:buNone/>
              <a:defRPr sz="3200" b="1">
                <a:solidFill>
                  <a:srgbClr val="212121"/>
                </a:solidFill>
              </a:defRPr>
            </a:lvl1pPr>
            <a:lvl2pPr lvl="1" algn="ctr">
              <a:lnSpc>
                <a:spcPct val="100000"/>
              </a:lnSpc>
              <a:spcBef>
                <a:spcPts val="0"/>
              </a:spcBef>
              <a:spcAft>
                <a:spcPts val="0"/>
              </a:spcAft>
              <a:buNone/>
              <a:defRPr sz="3200" b="1">
                <a:solidFill>
                  <a:srgbClr val="212121"/>
                </a:solidFill>
              </a:defRPr>
            </a:lvl2pPr>
            <a:lvl3pPr lvl="2" algn="ctr">
              <a:lnSpc>
                <a:spcPct val="100000"/>
              </a:lnSpc>
              <a:spcBef>
                <a:spcPts val="0"/>
              </a:spcBef>
              <a:spcAft>
                <a:spcPts val="0"/>
              </a:spcAft>
              <a:buNone/>
              <a:defRPr sz="3200" b="1">
                <a:solidFill>
                  <a:srgbClr val="212121"/>
                </a:solidFill>
              </a:defRPr>
            </a:lvl3pPr>
            <a:lvl4pPr lvl="3" algn="ctr">
              <a:lnSpc>
                <a:spcPct val="100000"/>
              </a:lnSpc>
              <a:spcBef>
                <a:spcPts val="0"/>
              </a:spcBef>
              <a:spcAft>
                <a:spcPts val="0"/>
              </a:spcAft>
              <a:buNone/>
              <a:defRPr sz="3200" b="1">
                <a:solidFill>
                  <a:srgbClr val="212121"/>
                </a:solidFill>
              </a:defRPr>
            </a:lvl4pPr>
            <a:lvl5pPr lvl="4" algn="ctr">
              <a:lnSpc>
                <a:spcPct val="100000"/>
              </a:lnSpc>
              <a:spcBef>
                <a:spcPts val="0"/>
              </a:spcBef>
              <a:spcAft>
                <a:spcPts val="0"/>
              </a:spcAft>
              <a:buNone/>
              <a:defRPr sz="3200" b="1">
                <a:solidFill>
                  <a:srgbClr val="212121"/>
                </a:solidFill>
              </a:defRPr>
            </a:lvl5pPr>
            <a:lvl6pPr lvl="5" algn="ctr">
              <a:lnSpc>
                <a:spcPct val="100000"/>
              </a:lnSpc>
              <a:spcBef>
                <a:spcPts val="0"/>
              </a:spcBef>
              <a:spcAft>
                <a:spcPts val="0"/>
              </a:spcAft>
              <a:buNone/>
              <a:defRPr sz="3200" b="1">
                <a:solidFill>
                  <a:srgbClr val="212121"/>
                </a:solidFill>
              </a:defRPr>
            </a:lvl6pPr>
            <a:lvl7pPr lvl="6" algn="ctr">
              <a:lnSpc>
                <a:spcPct val="100000"/>
              </a:lnSpc>
              <a:spcBef>
                <a:spcPts val="0"/>
              </a:spcBef>
              <a:spcAft>
                <a:spcPts val="0"/>
              </a:spcAft>
              <a:buNone/>
              <a:defRPr sz="3200" b="1">
                <a:solidFill>
                  <a:srgbClr val="212121"/>
                </a:solidFill>
              </a:defRPr>
            </a:lvl7pPr>
            <a:lvl8pPr lvl="7" algn="ctr">
              <a:lnSpc>
                <a:spcPct val="100000"/>
              </a:lnSpc>
              <a:spcBef>
                <a:spcPts val="0"/>
              </a:spcBef>
              <a:spcAft>
                <a:spcPts val="0"/>
              </a:spcAft>
              <a:buNone/>
              <a:defRPr sz="3200" b="1">
                <a:solidFill>
                  <a:srgbClr val="212121"/>
                </a:solidFill>
              </a:defRPr>
            </a:lvl8pPr>
            <a:lvl9pPr lvl="8" algn="ctr">
              <a:lnSpc>
                <a:spcPct val="100000"/>
              </a:lnSpc>
              <a:spcBef>
                <a:spcPts val="0"/>
              </a:spcBef>
              <a:spcAft>
                <a:spcPts val="0"/>
              </a:spcAft>
              <a:buNone/>
              <a:defRPr sz="3200" b="1">
                <a:solidFill>
                  <a:srgbClr val="212121"/>
                </a:solidFill>
              </a:defRPr>
            </a:lvl9pPr>
          </a:lstStyle>
          <a:p>
            <a:endParaRPr/>
          </a:p>
        </p:txBody>
      </p:sp>
      <p:sp>
        <p:nvSpPr>
          <p:cNvPr id="230" name="Google Shape;230;p14"/>
          <p:cNvSpPr txBox="1">
            <a:spLocks noGrp="1"/>
          </p:cNvSpPr>
          <p:nvPr>
            <p:ph type="sldNum" idx="12"/>
          </p:nvPr>
        </p:nvSpPr>
        <p:spPr>
          <a:xfrm>
            <a:off x="8472458" y="4663217"/>
            <a:ext cx="548700" cy="3936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000">
                <a:solidFill>
                  <a:srgbClr val="616161"/>
                </a:solidFill>
              </a:defRPr>
            </a:lvl1pPr>
            <a:lvl2pPr lvl="1" algn="r">
              <a:lnSpc>
                <a:spcPct val="100000"/>
              </a:lnSpc>
              <a:spcAft>
                <a:spcPts val="0"/>
              </a:spcAft>
              <a:buNone/>
              <a:defRPr sz="1000">
                <a:solidFill>
                  <a:srgbClr val="616161"/>
                </a:solidFill>
              </a:defRPr>
            </a:lvl2pPr>
            <a:lvl3pPr lvl="2" algn="r">
              <a:lnSpc>
                <a:spcPct val="100000"/>
              </a:lnSpc>
              <a:spcAft>
                <a:spcPts val="0"/>
              </a:spcAft>
              <a:buNone/>
              <a:defRPr sz="1000">
                <a:solidFill>
                  <a:srgbClr val="616161"/>
                </a:solidFill>
              </a:defRPr>
            </a:lvl3pPr>
            <a:lvl4pPr lvl="3" algn="r">
              <a:lnSpc>
                <a:spcPct val="100000"/>
              </a:lnSpc>
              <a:spcAft>
                <a:spcPts val="0"/>
              </a:spcAft>
              <a:buNone/>
              <a:defRPr sz="1000">
                <a:solidFill>
                  <a:srgbClr val="616161"/>
                </a:solidFill>
              </a:defRPr>
            </a:lvl4pPr>
            <a:lvl5pPr lvl="4" algn="r">
              <a:lnSpc>
                <a:spcPct val="100000"/>
              </a:lnSpc>
              <a:spcAft>
                <a:spcPts val="0"/>
              </a:spcAft>
              <a:buNone/>
              <a:defRPr sz="1000">
                <a:solidFill>
                  <a:srgbClr val="616161"/>
                </a:solidFill>
              </a:defRPr>
            </a:lvl5pPr>
            <a:lvl6pPr lvl="5" algn="r">
              <a:lnSpc>
                <a:spcPct val="100000"/>
              </a:lnSpc>
              <a:spcAft>
                <a:spcPts val="0"/>
              </a:spcAft>
              <a:buNone/>
              <a:defRPr sz="1000">
                <a:solidFill>
                  <a:srgbClr val="616161"/>
                </a:solidFill>
              </a:defRPr>
            </a:lvl6pPr>
            <a:lvl7pPr lvl="6" algn="r">
              <a:lnSpc>
                <a:spcPct val="100000"/>
              </a:lnSpc>
              <a:spcAft>
                <a:spcPts val="0"/>
              </a:spcAft>
              <a:buNone/>
              <a:defRPr sz="1000">
                <a:solidFill>
                  <a:srgbClr val="616161"/>
                </a:solidFill>
              </a:defRPr>
            </a:lvl7pPr>
            <a:lvl8pPr lvl="7" algn="r">
              <a:lnSpc>
                <a:spcPct val="100000"/>
              </a:lnSpc>
              <a:spcAft>
                <a:spcPts val="0"/>
              </a:spcAft>
              <a:buNone/>
              <a:defRPr sz="1000">
                <a:solidFill>
                  <a:srgbClr val="616161"/>
                </a:solidFill>
              </a:defRPr>
            </a:lvl8pPr>
            <a:lvl9pPr lvl="8" algn="r">
              <a:lnSpc>
                <a:spcPct val="100000"/>
              </a:lnSpc>
              <a:spcAft>
                <a:spcPts val="0"/>
              </a:spcAft>
              <a:buNone/>
              <a:defRPr sz="1000">
                <a:solidFill>
                  <a:srgbClr val="61616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jpg"/><Relationship Id="rId4" Type="http://schemas.openxmlformats.org/officeDocument/2006/relationships/image" Target="../media/image32.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xfrm>
            <a:off x="324475" y="465975"/>
            <a:ext cx="5124300" cy="284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800">
                <a:solidFill>
                  <a:srgbClr val="000000"/>
                </a:solidFill>
              </a:rPr>
              <a:t>Waste Awareness and Action to Reduce Household Waste</a:t>
            </a:r>
            <a:endParaRPr sz="4800">
              <a:solidFill>
                <a:srgbClr val="000000"/>
              </a:solidFill>
            </a:endParaRPr>
          </a:p>
        </p:txBody>
      </p:sp>
      <p:sp>
        <p:nvSpPr>
          <p:cNvPr id="236" name="Google Shape;236;p15"/>
          <p:cNvSpPr txBox="1">
            <a:spLocks noGrp="1"/>
          </p:cNvSpPr>
          <p:nvPr>
            <p:ph type="subTitle" idx="1"/>
          </p:nvPr>
        </p:nvSpPr>
        <p:spPr>
          <a:xfrm>
            <a:off x="324475" y="3612602"/>
            <a:ext cx="5124300" cy="130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666666"/>
                </a:solidFill>
              </a:rPr>
              <a:t>APSC 461</a:t>
            </a:r>
            <a:endParaRPr b="1">
              <a:solidFill>
                <a:srgbClr val="666666"/>
              </a:solidFill>
            </a:endParaRPr>
          </a:p>
          <a:p>
            <a:pPr marL="0" lvl="0" indent="0" algn="l" rtl="0">
              <a:spcBef>
                <a:spcPts val="0"/>
              </a:spcBef>
              <a:spcAft>
                <a:spcPts val="0"/>
              </a:spcAft>
              <a:buNone/>
            </a:pPr>
            <a:r>
              <a:rPr lang="en-GB" b="1">
                <a:solidFill>
                  <a:srgbClr val="666666"/>
                </a:solidFill>
              </a:rPr>
              <a:t>Nishtha, Cristian, Felipe, Diego,  Dheeraj</a:t>
            </a:r>
            <a:endParaRPr b="1">
              <a:solidFill>
                <a:srgbClr val="666666"/>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37" name="Google Shape;237;p15"/>
          <p:cNvPicPr preferRelativeResize="0"/>
          <p:nvPr/>
        </p:nvPicPr>
        <p:blipFill>
          <a:blip r:embed="rId3">
            <a:alphaModFix/>
          </a:blip>
          <a:stretch>
            <a:fillRect/>
          </a:stretch>
        </p:blipFill>
        <p:spPr>
          <a:xfrm>
            <a:off x="7183500" y="1785638"/>
            <a:ext cx="1635550" cy="1572224"/>
          </a:xfrm>
          <a:prstGeom prst="rect">
            <a:avLst/>
          </a:prstGeom>
          <a:noFill/>
          <a:ln>
            <a:noFill/>
          </a:ln>
        </p:spPr>
      </p:pic>
      <p:sp>
        <p:nvSpPr>
          <p:cNvPr id="238" name="Google Shape;23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a:t>
            </a:fld>
            <a:endParaRPr/>
          </a:p>
        </p:txBody>
      </p:sp>
      <p:pic>
        <p:nvPicPr>
          <p:cNvPr id="239" name="Google Shape;239;p15"/>
          <p:cNvPicPr preferRelativeResize="0"/>
          <p:nvPr/>
        </p:nvPicPr>
        <p:blipFill>
          <a:blip r:embed="rId4">
            <a:alphaModFix/>
          </a:blip>
          <a:stretch>
            <a:fillRect/>
          </a:stretch>
        </p:blipFill>
        <p:spPr>
          <a:xfrm>
            <a:off x="7207762" y="1807556"/>
            <a:ext cx="1587025" cy="15283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a:spLocks noGrp="1"/>
          </p:cNvSpPr>
          <p:nvPr>
            <p:ph type="title"/>
          </p:nvPr>
        </p:nvSpPr>
        <p:spPr>
          <a:xfrm>
            <a:off x="311700" y="1946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Survey Results: Commonly Confused Items</a:t>
            </a:r>
            <a:endParaRPr/>
          </a:p>
          <a:p>
            <a:pPr marL="0" lvl="0" indent="0" algn="l" rtl="0">
              <a:spcBef>
                <a:spcPts val="0"/>
              </a:spcBef>
              <a:spcAft>
                <a:spcPts val="0"/>
              </a:spcAft>
              <a:buNone/>
            </a:pPr>
            <a:endParaRPr/>
          </a:p>
        </p:txBody>
      </p:sp>
      <p:sp>
        <p:nvSpPr>
          <p:cNvPr id="330" name="Google Shape;330;p24"/>
          <p:cNvSpPr txBox="1">
            <a:spLocks noGrp="1"/>
          </p:cNvSpPr>
          <p:nvPr>
            <p:ph type="body" idx="1"/>
          </p:nvPr>
        </p:nvSpPr>
        <p:spPr>
          <a:xfrm>
            <a:off x="745924" y="794875"/>
            <a:ext cx="269130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b="1">
                <a:solidFill>
                  <a:srgbClr val="616161"/>
                </a:solidFill>
              </a:rPr>
              <a:t>PIZZA BOXES:</a:t>
            </a:r>
            <a:endParaRPr b="1">
              <a:solidFill>
                <a:srgbClr val="616161"/>
              </a:solidFill>
            </a:endParaRPr>
          </a:p>
        </p:txBody>
      </p:sp>
      <p:sp>
        <p:nvSpPr>
          <p:cNvPr id="331" name="Google Shape;331;p24"/>
          <p:cNvSpPr txBox="1">
            <a:spLocks noGrp="1"/>
          </p:cNvSpPr>
          <p:nvPr>
            <p:ph type="body" idx="1"/>
          </p:nvPr>
        </p:nvSpPr>
        <p:spPr>
          <a:xfrm>
            <a:off x="785225" y="2874525"/>
            <a:ext cx="2612700" cy="4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b="1">
                <a:solidFill>
                  <a:srgbClr val="616161"/>
                </a:solidFill>
              </a:rPr>
              <a:t>PLASTIC BAGS:</a:t>
            </a:r>
            <a:endParaRPr b="1">
              <a:solidFill>
                <a:srgbClr val="616161"/>
              </a:solidFill>
            </a:endParaRPr>
          </a:p>
        </p:txBody>
      </p:sp>
      <p:sp>
        <p:nvSpPr>
          <p:cNvPr id="332" name="Google Shape;33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333" name="Google Shape;333;p24"/>
          <p:cNvSpPr txBox="1"/>
          <p:nvPr/>
        </p:nvSpPr>
        <p:spPr>
          <a:xfrm>
            <a:off x="6219600" y="3840725"/>
            <a:ext cx="2612700" cy="8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latin typeface="Open Sans"/>
              <a:ea typeface="Open Sans"/>
              <a:cs typeface="Open Sans"/>
              <a:sym typeface="Open Sans"/>
            </a:endParaRPr>
          </a:p>
        </p:txBody>
      </p:sp>
      <p:pic>
        <p:nvPicPr>
          <p:cNvPr id="334" name="Google Shape;334;p24"/>
          <p:cNvPicPr preferRelativeResize="0"/>
          <p:nvPr/>
        </p:nvPicPr>
        <p:blipFill rotWithShape="1">
          <a:blip r:embed="rId3">
            <a:alphaModFix/>
          </a:blip>
          <a:srcRect l="3306" t="2515"/>
          <a:stretch/>
        </p:blipFill>
        <p:spPr>
          <a:xfrm>
            <a:off x="847925" y="1170656"/>
            <a:ext cx="2569650" cy="1820169"/>
          </a:xfrm>
          <a:prstGeom prst="rect">
            <a:avLst/>
          </a:prstGeom>
          <a:noFill/>
          <a:ln>
            <a:noFill/>
          </a:ln>
        </p:spPr>
      </p:pic>
      <p:pic>
        <p:nvPicPr>
          <p:cNvPr id="335" name="Google Shape;335;p24"/>
          <p:cNvPicPr preferRelativeResize="0"/>
          <p:nvPr/>
        </p:nvPicPr>
        <p:blipFill>
          <a:blip r:embed="rId4">
            <a:alphaModFix/>
          </a:blip>
          <a:stretch>
            <a:fillRect/>
          </a:stretch>
        </p:blipFill>
        <p:spPr>
          <a:xfrm>
            <a:off x="4744300" y="1091975"/>
            <a:ext cx="2806182" cy="1898862"/>
          </a:xfrm>
          <a:prstGeom prst="rect">
            <a:avLst/>
          </a:prstGeom>
          <a:noFill/>
          <a:ln>
            <a:noFill/>
          </a:ln>
        </p:spPr>
      </p:pic>
      <p:pic>
        <p:nvPicPr>
          <p:cNvPr id="336" name="Google Shape;336;p24"/>
          <p:cNvPicPr preferRelativeResize="0"/>
          <p:nvPr/>
        </p:nvPicPr>
        <p:blipFill>
          <a:blip r:embed="rId5">
            <a:alphaModFix/>
          </a:blip>
          <a:stretch>
            <a:fillRect/>
          </a:stretch>
        </p:blipFill>
        <p:spPr>
          <a:xfrm>
            <a:off x="3999813" y="1017724"/>
            <a:ext cx="1296750" cy="864500"/>
          </a:xfrm>
          <a:prstGeom prst="rect">
            <a:avLst/>
          </a:prstGeom>
          <a:noFill/>
          <a:ln>
            <a:noFill/>
          </a:ln>
        </p:spPr>
      </p:pic>
      <p:pic>
        <p:nvPicPr>
          <p:cNvPr id="337" name="Google Shape;337;p24"/>
          <p:cNvPicPr preferRelativeResize="0"/>
          <p:nvPr/>
        </p:nvPicPr>
        <p:blipFill>
          <a:blip r:embed="rId6">
            <a:alphaModFix/>
          </a:blip>
          <a:stretch>
            <a:fillRect/>
          </a:stretch>
        </p:blipFill>
        <p:spPr>
          <a:xfrm>
            <a:off x="867575" y="3210154"/>
            <a:ext cx="2530349" cy="1745921"/>
          </a:xfrm>
          <a:prstGeom prst="rect">
            <a:avLst/>
          </a:prstGeom>
          <a:noFill/>
          <a:ln>
            <a:noFill/>
          </a:ln>
        </p:spPr>
      </p:pic>
      <p:sp>
        <p:nvSpPr>
          <p:cNvPr id="338" name="Google Shape;338;p24"/>
          <p:cNvSpPr txBox="1">
            <a:spLocks noGrp="1"/>
          </p:cNvSpPr>
          <p:nvPr>
            <p:ph type="body" idx="1"/>
          </p:nvPr>
        </p:nvSpPr>
        <p:spPr>
          <a:xfrm>
            <a:off x="3820500" y="3266975"/>
            <a:ext cx="4893000" cy="128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Average of</a:t>
            </a:r>
            <a:r>
              <a:rPr lang="en-GB" b="1">
                <a:solidFill>
                  <a:schemeClr val="accent3"/>
                </a:solidFill>
              </a:rPr>
              <a:t> 6 </a:t>
            </a:r>
            <a:r>
              <a:rPr lang="en-GB"/>
              <a:t>plastics bags are thrown away</a:t>
            </a:r>
            <a:endParaRPr/>
          </a:p>
          <a:p>
            <a:pPr marL="0" lvl="0" indent="0" algn="l" rtl="0">
              <a:spcBef>
                <a:spcPts val="1600"/>
              </a:spcBef>
              <a:spcAft>
                <a:spcPts val="0"/>
              </a:spcAft>
              <a:buNone/>
            </a:pPr>
            <a:r>
              <a:rPr lang="en-GB"/>
              <a:t>Average of </a:t>
            </a:r>
            <a:r>
              <a:rPr lang="en-GB" b="1">
                <a:solidFill>
                  <a:schemeClr val="accent3"/>
                </a:solidFill>
              </a:rPr>
              <a:t>10 </a:t>
            </a:r>
            <a:r>
              <a:rPr lang="en-GB"/>
              <a:t>Plastic bottles/containers are thrown away</a:t>
            </a:r>
            <a:endParaRPr/>
          </a:p>
          <a:p>
            <a:pPr marL="0" lvl="0" indent="0" algn="l" rtl="0">
              <a:spcBef>
                <a:spcPts val="1600"/>
              </a:spcBef>
              <a:spcAft>
                <a:spcPts val="1600"/>
              </a:spcAft>
              <a:buNone/>
            </a:pPr>
            <a:endParaRPr/>
          </a:p>
        </p:txBody>
      </p:sp>
      <p:sp>
        <p:nvSpPr>
          <p:cNvPr id="339" name="Google Shape;339;p24"/>
          <p:cNvSpPr txBox="1">
            <a:spLocks noGrp="1"/>
          </p:cNvSpPr>
          <p:nvPr>
            <p:ph type="body" idx="1"/>
          </p:nvPr>
        </p:nvSpPr>
        <p:spPr>
          <a:xfrm>
            <a:off x="4207154" y="794886"/>
            <a:ext cx="3880500" cy="55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b="1">
                <a:solidFill>
                  <a:srgbClr val="616161"/>
                </a:solidFill>
              </a:rPr>
              <a:t>FOAM CONTAINERS:</a:t>
            </a:r>
            <a:endParaRPr b="1">
              <a:solidFill>
                <a:srgbClr val="61616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Survey Results </a:t>
            </a:r>
            <a:endParaRPr/>
          </a:p>
        </p:txBody>
      </p:sp>
      <p:sp>
        <p:nvSpPr>
          <p:cNvPr id="345" name="Google Shape;345;p25"/>
          <p:cNvSpPr txBox="1">
            <a:spLocks noGrp="1"/>
          </p:cNvSpPr>
          <p:nvPr>
            <p:ph type="body" idx="1"/>
          </p:nvPr>
        </p:nvSpPr>
        <p:spPr>
          <a:xfrm>
            <a:off x="311700" y="1096350"/>
            <a:ext cx="8419500" cy="43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a:t>Satisfaction level with how the government is managing retail packaging for consumers:</a:t>
            </a:r>
            <a:endParaRPr sz="1500"/>
          </a:p>
        </p:txBody>
      </p:sp>
      <p:sp>
        <p:nvSpPr>
          <p:cNvPr id="346" name="Google Shape;346;p25"/>
          <p:cNvSpPr txBox="1">
            <a:spLocks noGrp="1"/>
          </p:cNvSpPr>
          <p:nvPr>
            <p:ph type="body" idx="1"/>
          </p:nvPr>
        </p:nvSpPr>
        <p:spPr>
          <a:xfrm>
            <a:off x="2009525" y="1683575"/>
            <a:ext cx="6194400" cy="431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b="1">
                <a:solidFill>
                  <a:srgbClr val="5EC74E"/>
                </a:solidFill>
              </a:rPr>
              <a:t>10%   </a:t>
            </a:r>
            <a:r>
              <a:rPr lang="en-GB" b="1">
                <a:solidFill>
                  <a:srgbClr val="F6B26B"/>
                </a:solidFill>
              </a:rPr>
              <a:t>19%    </a:t>
            </a:r>
            <a:r>
              <a:rPr lang="en-GB" b="1">
                <a:solidFill>
                  <a:srgbClr val="5EC74E"/>
                </a:solidFill>
              </a:rPr>
              <a:t>         </a:t>
            </a:r>
            <a:r>
              <a:rPr lang="en-GB" b="1">
                <a:solidFill>
                  <a:srgbClr val="EA9999"/>
                </a:solidFill>
              </a:rPr>
              <a:t>33% </a:t>
            </a:r>
            <a:r>
              <a:rPr lang="en-GB" b="1">
                <a:solidFill>
                  <a:srgbClr val="5EC74E"/>
                </a:solidFill>
              </a:rPr>
              <a:t>		        </a:t>
            </a:r>
            <a:r>
              <a:rPr lang="en-GB" b="1">
                <a:solidFill>
                  <a:srgbClr val="CC0000"/>
                </a:solidFill>
              </a:rPr>
              <a:t>38% </a:t>
            </a:r>
            <a:endParaRPr>
              <a:solidFill>
                <a:srgbClr val="CC0000"/>
              </a:solidFill>
            </a:endParaRPr>
          </a:p>
        </p:txBody>
      </p:sp>
      <p:pic>
        <p:nvPicPr>
          <p:cNvPr id="347" name="Google Shape;347;p25"/>
          <p:cNvPicPr preferRelativeResize="0"/>
          <p:nvPr/>
        </p:nvPicPr>
        <p:blipFill>
          <a:blip r:embed="rId3">
            <a:alphaModFix/>
          </a:blip>
          <a:stretch>
            <a:fillRect/>
          </a:stretch>
        </p:blipFill>
        <p:spPr>
          <a:xfrm>
            <a:off x="1939625" y="1528050"/>
            <a:ext cx="5138851" cy="272925"/>
          </a:xfrm>
          <a:prstGeom prst="rect">
            <a:avLst/>
          </a:prstGeom>
          <a:noFill/>
          <a:ln>
            <a:noFill/>
          </a:ln>
        </p:spPr>
      </p:pic>
      <p:sp>
        <p:nvSpPr>
          <p:cNvPr id="348" name="Google Shape;348;p25"/>
          <p:cNvSpPr txBox="1"/>
          <p:nvPr/>
        </p:nvSpPr>
        <p:spPr>
          <a:xfrm>
            <a:off x="1939625" y="1911450"/>
            <a:ext cx="939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Satisfied</a:t>
            </a:r>
            <a:endParaRPr sz="1200">
              <a:latin typeface="Open Sans"/>
              <a:ea typeface="Open Sans"/>
              <a:cs typeface="Open Sans"/>
              <a:sym typeface="Open Sans"/>
            </a:endParaRPr>
          </a:p>
        </p:txBody>
      </p:sp>
      <p:sp>
        <p:nvSpPr>
          <p:cNvPr id="349" name="Google Shape;349;p25"/>
          <p:cNvSpPr txBox="1"/>
          <p:nvPr/>
        </p:nvSpPr>
        <p:spPr>
          <a:xfrm>
            <a:off x="2635300" y="1911450"/>
            <a:ext cx="1275300" cy="85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Neither satisfied nor dissatisfied</a:t>
            </a:r>
            <a:endParaRPr sz="1200">
              <a:latin typeface="Open Sans"/>
              <a:ea typeface="Open Sans"/>
              <a:cs typeface="Open Sans"/>
              <a:sym typeface="Open Sans"/>
            </a:endParaRPr>
          </a:p>
        </p:txBody>
      </p:sp>
      <p:sp>
        <p:nvSpPr>
          <p:cNvPr id="350" name="Google Shape;350;p25"/>
          <p:cNvSpPr txBox="1"/>
          <p:nvPr/>
        </p:nvSpPr>
        <p:spPr>
          <a:xfrm>
            <a:off x="3758188" y="1949250"/>
            <a:ext cx="12753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Dissatisfied</a:t>
            </a:r>
            <a:endParaRPr sz="1200">
              <a:latin typeface="Open Sans"/>
              <a:ea typeface="Open Sans"/>
              <a:cs typeface="Open Sans"/>
              <a:sym typeface="Open Sans"/>
            </a:endParaRPr>
          </a:p>
        </p:txBody>
      </p:sp>
      <p:sp>
        <p:nvSpPr>
          <p:cNvPr id="351" name="Google Shape;351;p25"/>
          <p:cNvSpPr txBox="1"/>
          <p:nvPr/>
        </p:nvSpPr>
        <p:spPr>
          <a:xfrm>
            <a:off x="5403150" y="1949250"/>
            <a:ext cx="1589400" cy="35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latin typeface="Open Sans"/>
                <a:ea typeface="Open Sans"/>
                <a:cs typeface="Open Sans"/>
                <a:sym typeface="Open Sans"/>
              </a:rPr>
              <a:t>Very dissatisfied</a:t>
            </a:r>
            <a:endParaRPr sz="1200">
              <a:latin typeface="Open Sans"/>
              <a:ea typeface="Open Sans"/>
              <a:cs typeface="Open Sans"/>
              <a:sym typeface="Open Sans"/>
            </a:endParaRPr>
          </a:p>
        </p:txBody>
      </p:sp>
      <p:sp>
        <p:nvSpPr>
          <p:cNvPr id="352" name="Google Shape;352;p25"/>
          <p:cNvSpPr txBox="1"/>
          <p:nvPr/>
        </p:nvSpPr>
        <p:spPr>
          <a:xfrm>
            <a:off x="2728254" y="4554315"/>
            <a:ext cx="1551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Open Sans"/>
                <a:ea typeface="Open Sans"/>
                <a:cs typeface="Open Sans"/>
                <a:sym typeface="Open Sans"/>
              </a:rPr>
              <a:t>19-34 years old</a:t>
            </a:r>
            <a:endParaRPr sz="1200" b="1">
              <a:latin typeface="Open Sans"/>
              <a:ea typeface="Open Sans"/>
              <a:cs typeface="Open Sans"/>
              <a:sym typeface="Open Sans"/>
            </a:endParaRPr>
          </a:p>
        </p:txBody>
      </p:sp>
      <p:sp>
        <p:nvSpPr>
          <p:cNvPr id="353" name="Google Shape;353;p25"/>
          <p:cNvSpPr txBox="1"/>
          <p:nvPr/>
        </p:nvSpPr>
        <p:spPr>
          <a:xfrm>
            <a:off x="5041343" y="4554315"/>
            <a:ext cx="15510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Open Sans"/>
                <a:ea typeface="Open Sans"/>
                <a:cs typeface="Open Sans"/>
                <a:sym typeface="Open Sans"/>
              </a:rPr>
              <a:t>+35 years old</a:t>
            </a:r>
            <a:endParaRPr sz="1200" b="1">
              <a:latin typeface="Open Sans"/>
              <a:ea typeface="Open Sans"/>
              <a:cs typeface="Open Sans"/>
              <a:sym typeface="Open Sans"/>
            </a:endParaRPr>
          </a:p>
        </p:txBody>
      </p:sp>
      <p:sp>
        <p:nvSpPr>
          <p:cNvPr id="354" name="Google Shape;35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pic>
        <p:nvPicPr>
          <p:cNvPr id="355" name="Google Shape;355;p25"/>
          <p:cNvPicPr preferRelativeResize="0"/>
          <p:nvPr/>
        </p:nvPicPr>
        <p:blipFill rotWithShape="1">
          <a:blip r:embed="rId4">
            <a:alphaModFix/>
          </a:blip>
          <a:srcRect l="11415" r="10557"/>
          <a:stretch/>
        </p:blipFill>
        <p:spPr>
          <a:xfrm>
            <a:off x="2373975" y="2726550"/>
            <a:ext cx="1797925" cy="1748259"/>
          </a:xfrm>
          <a:prstGeom prst="rect">
            <a:avLst/>
          </a:prstGeom>
          <a:noFill/>
          <a:ln>
            <a:noFill/>
          </a:ln>
        </p:spPr>
      </p:pic>
      <p:pic>
        <p:nvPicPr>
          <p:cNvPr id="356" name="Google Shape;356;p25"/>
          <p:cNvPicPr preferRelativeResize="0"/>
          <p:nvPr/>
        </p:nvPicPr>
        <p:blipFill>
          <a:blip r:embed="rId5">
            <a:alphaModFix/>
          </a:blip>
          <a:stretch>
            <a:fillRect/>
          </a:stretch>
        </p:blipFill>
        <p:spPr>
          <a:xfrm>
            <a:off x="4572000" y="2771725"/>
            <a:ext cx="1941225" cy="1657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Recommendations </a:t>
            </a:r>
            <a:endParaRPr/>
          </a:p>
        </p:txBody>
      </p:sp>
      <p:sp>
        <p:nvSpPr>
          <p:cNvPr id="369" name="Google Shape;36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pic>
        <p:nvPicPr>
          <p:cNvPr id="370" name="Google Shape;370;p27"/>
          <p:cNvPicPr preferRelativeResize="0"/>
          <p:nvPr/>
        </p:nvPicPr>
        <p:blipFill>
          <a:blip r:embed="rId3">
            <a:alphaModFix/>
          </a:blip>
          <a:stretch>
            <a:fillRect/>
          </a:stretch>
        </p:blipFill>
        <p:spPr>
          <a:xfrm>
            <a:off x="462250" y="1268350"/>
            <a:ext cx="1801931" cy="1303400"/>
          </a:xfrm>
          <a:prstGeom prst="rect">
            <a:avLst/>
          </a:prstGeom>
          <a:noFill/>
          <a:ln>
            <a:noFill/>
          </a:ln>
        </p:spPr>
      </p:pic>
      <p:pic>
        <p:nvPicPr>
          <p:cNvPr id="371" name="Google Shape;371;p27"/>
          <p:cNvPicPr preferRelativeResize="0"/>
          <p:nvPr/>
        </p:nvPicPr>
        <p:blipFill>
          <a:blip r:embed="rId4">
            <a:alphaModFix/>
          </a:blip>
          <a:stretch>
            <a:fillRect/>
          </a:stretch>
        </p:blipFill>
        <p:spPr>
          <a:xfrm>
            <a:off x="4955401" y="895800"/>
            <a:ext cx="4065744" cy="3686275"/>
          </a:xfrm>
          <a:prstGeom prst="rect">
            <a:avLst/>
          </a:prstGeom>
          <a:noFill/>
          <a:ln>
            <a:noFill/>
          </a:ln>
        </p:spPr>
      </p:pic>
      <p:pic>
        <p:nvPicPr>
          <p:cNvPr id="372" name="Google Shape;372;p27"/>
          <p:cNvPicPr preferRelativeResize="0"/>
          <p:nvPr/>
        </p:nvPicPr>
        <p:blipFill>
          <a:blip r:embed="rId5">
            <a:alphaModFix/>
          </a:blip>
          <a:stretch>
            <a:fillRect/>
          </a:stretch>
        </p:blipFill>
        <p:spPr>
          <a:xfrm>
            <a:off x="2534050" y="2336750"/>
            <a:ext cx="2266784" cy="1303400"/>
          </a:xfrm>
          <a:prstGeom prst="rect">
            <a:avLst/>
          </a:prstGeom>
          <a:noFill/>
          <a:ln>
            <a:noFill/>
          </a:ln>
        </p:spPr>
      </p:pic>
      <p:pic>
        <p:nvPicPr>
          <p:cNvPr id="373" name="Google Shape;373;p27"/>
          <p:cNvPicPr preferRelativeResize="0"/>
          <p:nvPr/>
        </p:nvPicPr>
        <p:blipFill>
          <a:blip r:embed="rId6">
            <a:alphaModFix/>
          </a:blip>
          <a:stretch>
            <a:fillRect/>
          </a:stretch>
        </p:blipFill>
        <p:spPr>
          <a:xfrm>
            <a:off x="588588" y="3169175"/>
            <a:ext cx="1549250" cy="1549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animEffect transition="in" filter="fade">
                                      <p:cBhvr>
                                        <p:cTn id="7" dur="1000"/>
                                        <p:tgtEl>
                                          <p:spTgt spid="3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1"/>
                                        </p:tgtEl>
                                        <p:attrNameLst>
                                          <p:attrName>style.visibility</p:attrName>
                                        </p:attrNameLst>
                                      </p:cBhvr>
                                      <p:to>
                                        <p:strVal val="visible"/>
                                      </p:to>
                                    </p:set>
                                    <p:animEffect transition="in" filter="fade">
                                      <p:cBhvr>
                                        <p:cTn id="12" dur="1000"/>
                                        <p:tgtEl>
                                          <p:spTgt spid="3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2"/>
                                        </p:tgtEl>
                                        <p:attrNameLst>
                                          <p:attrName>style.visibility</p:attrName>
                                        </p:attrNameLst>
                                      </p:cBhvr>
                                      <p:to>
                                        <p:strVal val="visible"/>
                                      </p:to>
                                    </p:set>
                                    <p:animEffect transition="in" filter="fade">
                                      <p:cBhvr>
                                        <p:cTn id="17" dur="1000"/>
                                        <p:tgtEl>
                                          <p:spTgt spid="37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3"/>
                                        </p:tgtEl>
                                        <p:attrNameLst>
                                          <p:attrName>style.visibility</p:attrName>
                                        </p:attrNameLst>
                                      </p:cBhvr>
                                      <p:to>
                                        <p:strVal val="visible"/>
                                      </p:to>
                                    </p:set>
                                    <p:animEffect transition="in" filter="fade">
                                      <p:cBhvr>
                                        <p:cTn id="22" dur="10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Challenges</a:t>
            </a:r>
            <a:endParaRPr/>
          </a:p>
        </p:txBody>
      </p:sp>
      <p:sp>
        <p:nvSpPr>
          <p:cNvPr id="379" name="Google Shape;3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pic>
        <p:nvPicPr>
          <p:cNvPr id="380" name="Google Shape;380;p28"/>
          <p:cNvPicPr preferRelativeResize="0"/>
          <p:nvPr/>
        </p:nvPicPr>
        <p:blipFill>
          <a:blip r:embed="rId3">
            <a:alphaModFix/>
          </a:blip>
          <a:stretch>
            <a:fillRect/>
          </a:stretch>
        </p:blipFill>
        <p:spPr>
          <a:xfrm>
            <a:off x="311700" y="1325475"/>
            <a:ext cx="1915375" cy="1534763"/>
          </a:xfrm>
          <a:prstGeom prst="rect">
            <a:avLst/>
          </a:prstGeom>
          <a:noFill/>
          <a:ln>
            <a:noFill/>
          </a:ln>
        </p:spPr>
      </p:pic>
      <p:sp>
        <p:nvSpPr>
          <p:cNvPr id="381" name="Google Shape;381;p28"/>
          <p:cNvSpPr txBox="1"/>
          <p:nvPr/>
        </p:nvSpPr>
        <p:spPr>
          <a:xfrm>
            <a:off x="180238" y="2860250"/>
            <a:ext cx="2178300" cy="2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Open Sans"/>
                <a:ea typeface="Open Sans"/>
                <a:cs typeface="Open Sans"/>
                <a:sym typeface="Open Sans"/>
              </a:rPr>
              <a:t>High Consumption</a:t>
            </a:r>
            <a:endParaRPr>
              <a:latin typeface="Open Sans"/>
              <a:ea typeface="Open Sans"/>
              <a:cs typeface="Open Sans"/>
              <a:sym typeface="Open Sans"/>
            </a:endParaRPr>
          </a:p>
        </p:txBody>
      </p:sp>
      <p:pic>
        <p:nvPicPr>
          <p:cNvPr id="382" name="Google Shape;382;p28"/>
          <p:cNvPicPr preferRelativeResize="0"/>
          <p:nvPr/>
        </p:nvPicPr>
        <p:blipFill rotWithShape="1">
          <a:blip r:embed="rId4">
            <a:alphaModFix/>
          </a:blip>
          <a:srcRect l="14558" r="22198"/>
          <a:stretch/>
        </p:blipFill>
        <p:spPr>
          <a:xfrm>
            <a:off x="3355475" y="1325475"/>
            <a:ext cx="1868451" cy="1534774"/>
          </a:xfrm>
          <a:prstGeom prst="rect">
            <a:avLst/>
          </a:prstGeom>
          <a:noFill/>
          <a:ln>
            <a:noFill/>
          </a:ln>
        </p:spPr>
      </p:pic>
      <p:sp>
        <p:nvSpPr>
          <p:cNvPr id="383" name="Google Shape;383;p28"/>
          <p:cNvSpPr txBox="1"/>
          <p:nvPr/>
        </p:nvSpPr>
        <p:spPr>
          <a:xfrm>
            <a:off x="3018888" y="2935900"/>
            <a:ext cx="25416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Pressure on Manufacturers</a:t>
            </a:r>
            <a:endParaRPr>
              <a:latin typeface="Open Sans"/>
              <a:ea typeface="Open Sans"/>
              <a:cs typeface="Open Sans"/>
              <a:sym typeface="Open Sans"/>
            </a:endParaRPr>
          </a:p>
        </p:txBody>
      </p:sp>
      <p:pic>
        <p:nvPicPr>
          <p:cNvPr id="384" name="Google Shape;384;p28"/>
          <p:cNvPicPr preferRelativeResize="0"/>
          <p:nvPr/>
        </p:nvPicPr>
        <p:blipFill>
          <a:blip r:embed="rId5">
            <a:alphaModFix/>
          </a:blip>
          <a:stretch>
            <a:fillRect/>
          </a:stretch>
        </p:blipFill>
        <p:spPr>
          <a:xfrm>
            <a:off x="6352325" y="1325483"/>
            <a:ext cx="1667025" cy="2164967"/>
          </a:xfrm>
          <a:prstGeom prst="rect">
            <a:avLst/>
          </a:prstGeom>
          <a:noFill/>
          <a:ln>
            <a:noFill/>
          </a:ln>
        </p:spPr>
      </p:pic>
      <p:sp>
        <p:nvSpPr>
          <p:cNvPr id="385" name="Google Shape;385;p28"/>
          <p:cNvSpPr txBox="1"/>
          <p:nvPr/>
        </p:nvSpPr>
        <p:spPr>
          <a:xfrm>
            <a:off x="5824575" y="3490450"/>
            <a:ext cx="2722500" cy="24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Open Sans"/>
                <a:ea typeface="Open Sans"/>
                <a:cs typeface="Open Sans"/>
                <a:sym typeface="Open Sans"/>
              </a:rPr>
              <a:t>More taxes on Manufacturers</a:t>
            </a:r>
            <a:endParaRPr>
              <a:latin typeface="Open Sans"/>
              <a:ea typeface="Open Sans"/>
              <a:cs typeface="Open Sans"/>
              <a:sym typeface="Open Sans"/>
            </a:endParaRPr>
          </a:p>
        </p:txBody>
      </p:sp>
      <p:pic>
        <p:nvPicPr>
          <p:cNvPr id="386" name="Google Shape;386;p28"/>
          <p:cNvPicPr preferRelativeResize="0"/>
          <p:nvPr/>
        </p:nvPicPr>
        <p:blipFill>
          <a:blip r:embed="rId6">
            <a:alphaModFix/>
          </a:blip>
          <a:stretch>
            <a:fillRect/>
          </a:stretch>
        </p:blipFill>
        <p:spPr>
          <a:xfrm>
            <a:off x="2481375" y="3921988"/>
            <a:ext cx="3616660" cy="862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par>
                                <p:cTn id="8" presetID="10" presetClass="entr" presetSubtype="0" fill="hold"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1000"/>
                                        <p:tgtEl>
                                          <p:spTgt spid="38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2"/>
                                        </p:tgtEl>
                                        <p:attrNameLst>
                                          <p:attrName>style.visibility</p:attrName>
                                        </p:attrNameLst>
                                      </p:cBhvr>
                                      <p:to>
                                        <p:strVal val="visible"/>
                                      </p:to>
                                    </p:set>
                                    <p:animEffect transition="in" filter="fade">
                                      <p:cBhvr>
                                        <p:cTn id="15" dur="1000"/>
                                        <p:tgtEl>
                                          <p:spTgt spid="382"/>
                                        </p:tgtEl>
                                      </p:cBhvr>
                                    </p:animEffect>
                                  </p:childTnLst>
                                </p:cTn>
                              </p:par>
                              <p:par>
                                <p:cTn id="16" presetID="10" presetClass="entr" presetSubtype="0" fill="hold" nodeType="withEffect">
                                  <p:stCondLst>
                                    <p:cond delay="0"/>
                                  </p:stCondLst>
                                  <p:childTnLst>
                                    <p:set>
                                      <p:cBhvr>
                                        <p:cTn id="17" dur="1" fill="hold">
                                          <p:stCondLst>
                                            <p:cond delay="0"/>
                                          </p:stCondLst>
                                        </p:cTn>
                                        <p:tgtEl>
                                          <p:spTgt spid="383"/>
                                        </p:tgtEl>
                                        <p:attrNameLst>
                                          <p:attrName>style.visibility</p:attrName>
                                        </p:attrNameLst>
                                      </p:cBhvr>
                                      <p:to>
                                        <p:strVal val="visible"/>
                                      </p:to>
                                    </p:set>
                                    <p:animEffect transition="in" filter="fade">
                                      <p:cBhvr>
                                        <p:cTn id="18" dur="1000"/>
                                        <p:tgtEl>
                                          <p:spTgt spid="3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4"/>
                                        </p:tgtEl>
                                        <p:attrNameLst>
                                          <p:attrName>style.visibility</p:attrName>
                                        </p:attrNameLst>
                                      </p:cBhvr>
                                      <p:to>
                                        <p:strVal val="visible"/>
                                      </p:to>
                                    </p:set>
                                    <p:animEffect transition="in" filter="fade">
                                      <p:cBhvr>
                                        <p:cTn id="23" dur="1000"/>
                                        <p:tgtEl>
                                          <p:spTgt spid="384"/>
                                        </p:tgtEl>
                                      </p:cBhvr>
                                    </p:animEffect>
                                  </p:childTnLst>
                                </p:cTn>
                              </p:par>
                              <p:par>
                                <p:cTn id="24" presetID="10" presetClass="entr" presetSubtype="0" fill="hold" nodeType="withEffect">
                                  <p:stCondLst>
                                    <p:cond delay="0"/>
                                  </p:stCondLst>
                                  <p:childTnLst>
                                    <p:set>
                                      <p:cBhvr>
                                        <p:cTn id="25" dur="1" fill="hold">
                                          <p:stCondLst>
                                            <p:cond delay="0"/>
                                          </p:stCondLst>
                                        </p:cTn>
                                        <p:tgtEl>
                                          <p:spTgt spid="385"/>
                                        </p:tgtEl>
                                        <p:attrNameLst>
                                          <p:attrName>style.visibility</p:attrName>
                                        </p:attrNameLst>
                                      </p:cBhvr>
                                      <p:to>
                                        <p:strVal val="visible"/>
                                      </p:to>
                                    </p:set>
                                    <p:animEffect transition="in" filter="fade">
                                      <p:cBhvr>
                                        <p:cTn id="26" dur="1000"/>
                                        <p:tgtEl>
                                          <p:spTgt spid="38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86"/>
                                        </p:tgtEl>
                                        <p:attrNameLst>
                                          <p:attrName>style.visibility</p:attrName>
                                        </p:attrNameLst>
                                      </p:cBhvr>
                                      <p:to>
                                        <p:strVal val="visible"/>
                                      </p:to>
                                    </p:set>
                                    <p:animEffect transition="in" filter="fade">
                                      <p:cBhvr>
                                        <p:cTn id="31"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2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Roadblocks</a:t>
            </a:r>
            <a:endParaRPr/>
          </a:p>
        </p:txBody>
      </p:sp>
      <p:sp>
        <p:nvSpPr>
          <p:cNvPr id="392" name="Google Shape;392;p29"/>
          <p:cNvSpPr txBox="1">
            <a:spLocks noGrp="1"/>
          </p:cNvSpPr>
          <p:nvPr>
            <p:ph type="body" idx="1"/>
          </p:nvPr>
        </p:nvSpPr>
        <p:spPr>
          <a:xfrm>
            <a:off x="311700" y="1266325"/>
            <a:ext cx="8520600" cy="379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Short Timeframe</a:t>
            </a:r>
            <a:endParaRPr/>
          </a:p>
          <a:p>
            <a:pPr marL="0" lvl="0" indent="0" algn="l" rtl="0">
              <a:spcBef>
                <a:spcPts val="1600"/>
              </a:spcBef>
              <a:spcAft>
                <a:spcPts val="0"/>
              </a:spcAft>
              <a:buNone/>
            </a:pPr>
            <a:r>
              <a:rPr lang="en-GB"/>
              <a:t>Tally sheet - simplicity vs ambiguity </a:t>
            </a:r>
            <a:endParaRPr/>
          </a:p>
          <a:p>
            <a:pPr marL="0" lvl="0" indent="0" algn="l" rtl="0">
              <a:spcBef>
                <a:spcPts val="1600"/>
              </a:spcBef>
              <a:spcAft>
                <a:spcPts val="0"/>
              </a:spcAft>
              <a:buNone/>
            </a:pPr>
            <a:r>
              <a:rPr lang="en-GB"/>
              <a:t>Recruitment of participants - in-person is more effective</a:t>
            </a:r>
            <a:endParaRPr/>
          </a:p>
          <a:p>
            <a:pPr marL="0" lvl="0" indent="0" algn="l" rtl="0">
              <a:spcBef>
                <a:spcPts val="1600"/>
              </a:spcBef>
              <a:spcAft>
                <a:spcPts val="0"/>
              </a:spcAft>
              <a:buNone/>
            </a:pPr>
            <a:r>
              <a:rPr lang="en-GB"/>
              <a:t>Commitment from participants</a:t>
            </a:r>
            <a:endParaRPr/>
          </a:p>
          <a:p>
            <a:pPr marL="0" lvl="0" indent="0" algn="l" rtl="0">
              <a:spcBef>
                <a:spcPts val="1600"/>
              </a:spcBef>
              <a:spcAft>
                <a:spcPts val="0"/>
              </a:spcAft>
              <a:buNone/>
            </a:pPr>
            <a:r>
              <a:rPr lang="en-GB"/>
              <a:t>Uncertainty about participant’s compliance in tracking waste - Reliability on the results</a:t>
            </a:r>
            <a:endParaRPr/>
          </a:p>
          <a:p>
            <a:pPr marL="0" lvl="0" indent="0" algn="l" rtl="0">
              <a:spcBef>
                <a:spcPts val="1600"/>
              </a:spcBef>
              <a:spcAft>
                <a:spcPts val="0"/>
              </a:spcAft>
              <a:buNone/>
            </a:pPr>
            <a:r>
              <a:rPr lang="en-GB" sz="1400" b="1" i="1"/>
              <a:t>Tip: Continuous involvement with participants and community partners (frequent discussion and feedback)</a:t>
            </a:r>
            <a:endParaRPr sz="1400" b="1" i="1"/>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93" name="Google Shape;39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0"/>
          <p:cNvSpPr txBox="1">
            <a:spLocks noGrp="1"/>
          </p:cNvSpPr>
          <p:nvPr>
            <p:ph type="title"/>
          </p:nvPr>
        </p:nvSpPr>
        <p:spPr>
          <a:xfrm>
            <a:off x="1885350" y="1897113"/>
            <a:ext cx="5373300" cy="134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Q&amp;A time</a:t>
            </a:r>
            <a:endParaRPr/>
          </a:p>
        </p:txBody>
      </p:sp>
      <p:pic>
        <p:nvPicPr>
          <p:cNvPr id="399" name="Google Shape;399;p30"/>
          <p:cNvPicPr preferRelativeResize="0"/>
          <p:nvPr/>
        </p:nvPicPr>
        <p:blipFill>
          <a:blip r:embed="rId3">
            <a:alphaModFix/>
          </a:blip>
          <a:stretch>
            <a:fillRect/>
          </a:stretch>
        </p:blipFill>
        <p:spPr>
          <a:xfrm>
            <a:off x="5616950" y="1638988"/>
            <a:ext cx="932775" cy="1865525"/>
          </a:xfrm>
          <a:prstGeom prst="rect">
            <a:avLst/>
          </a:prstGeom>
          <a:noFill/>
          <a:ln>
            <a:noFill/>
          </a:ln>
        </p:spPr>
      </p:pic>
      <p:sp>
        <p:nvSpPr>
          <p:cNvPr id="400" name="Google Shape;400;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Critique - Backup Slide</a:t>
            </a:r>
            <a:endParaRPr/>
          </a:p>
        </p:txBody>
      </p:sp>
      <p:sp>
        <p:nvSpPr>
          <p:cNvPr id="406" name="Google Shape;406;p31"/>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went well - Despite the weather , did a good recruitment - 30 people in farmer market,</a:t>
            </a:r>
            <a:endParaRPr/>
          </a:p>
          <a:p>
            <a:pPr marL="0" lvl="0" indent="0" algn="l" rtl="0">
              <a:spcBef>
                <a:spcPts val="1600"/>
              </a:spcBef>
              <a:spcAft>
                <a:spcPts val="0"/>
              </a:spcAft>
              <a:buNone/>
            </a:pPr>
            <a:r>
              <a:rPr lang="en-GB"/>
              <a:t>Correlation b/w id number and survey - easy tracking</a:t>
            </a:r>
            <a:endParaRPr/>
          </a:p>
          <a:p>
            <a:pPr marL="0" lvl="0" indent="0" algn="l" rtl="0">
              <a:spcBef>
                <a:spcPts val="1600"/>
              </a:spcBef>
              <a:spcAft>
                <a:spcPts val="0"/>
              </a:spcAft>
              <a:buNone/>
            </a:pPr>
            <a:r>
              <a:rPr lang="en-GB"/>
              <a:t>Where we lacked - Missed test run of tally sheet, books not in recycling</a:t>
            </a:r>
            <a:endParaRPr/>
          </a:p>
          <a:p>
            <a:pPr marL="0" lvl="0" indent="0" algn="l" rtl="0">
              <a:spcBef>
                <a:spcPts val="1600"/>
              </a:spcBef>
              <a:spcAft>
                <a:spcPts val="0"/>
              </a:spcAft>
              <a:buNone/>
            </a:pPr>
            <a:r>
              <a:rPr lang="en-GB"/>
              <a:t>Future steps</a:t>
            </a:r>
            <a:endParaRPr/>
          </a:p>
          <a:p>
            <a:pPr marL="0" lvl="0" indent="0" algn="l" rtl="0">
              <a:spcBef>
                <a:spcPts val="1600"/>
              </a:spcBef>
              <a:spcAft>
                <a:spcPts val="0"/>
              </a:spcAft>
              <a:buNone/>
            </a:pPr>
            <a:r>
              <a:rPr lang="en-GB"/>
              <a:t>Learning: </a:t>
            </a:r>
            <a:endParaRPr/>
          </a:p>
          <a:p>
            <a:pPr marL="0" lvl="0" indent="0" algn="l" rtl="0">
              <a:spcBef>
                <a:spcPts val="1600"/>
              </a:spcBef>
              <a:spcAft>
                <a:spcPts val="0"/>
              </a:spcAft>
              <a:buNone/>
            </a:pPr>
            <a:r>
              <a:rPr lang="en-GB"/>
              <a:t>triggers thought when we throw items in waste</a:t>
            </a:r>
            <a:endParaRPr/>
          </a:p>
          <a:p>
            <a:pPr marL="0" lvl="0" indent="0" algn="l" rtl="0">
              <a:spcBef>
                <a:spcPts val="1600"/>
              </a:spcBef>
              <a:spcAft>
                <a:spcPts val="1600"/>
              </a:spcAft>
              <a:buNone/>
            </a:pPr>
            <a:r>
              <a:rPr lang="en-GB"/>
              <a:t>People are willing but lack of infra and clarity</a:t>
            </a:r>
            <a:endParaRPr/>
          </a:p>
        </p:txBody>
      </p:sp>
      <p:sp>
        <p:nvSpPr>
          <p:cNvPr id="407" name="Google Shape;40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Agenda</a:t>
            </a:r>
            <a:endParaRPr/>
          </a:p>
        </p:txBody>
      </p:sp>
      <p:sp>
        <p:nvSpPr>
          <p:cNvPr id="245" name="Google Shape;245;p16"/>
          <p:cNvSpPr txBox="1">
            <a:spLocks noGrp="1"/>
          </p:cNvSpPr>
          <p:nvPr>
            <p:ph type="body" idx="1"/>
          </p:nvPr>
        </p:nvSpPr>
        <p:spPr>
          <a:xfrm>
            <a:off x="311700" y="1562175"/>
            <a:ext cx="8520600" cy="2691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AutoNum type="arabicPeriod"/>
            </a:pPr>
            <a:r>
              <a:rPr lang="en-GB"/>
              <a:t>Introduction</a:t>
            </a:r>
            <a:endParaRPr/>
          </a:p>
          <a:p>
            <a:pPr marL="457200" lvl="0" indent="-342900" algn="l" rtl="0">
              <a:spcBef>
                <a:spcPts val="0"/>
              </a:spcBef>
              <a:spcAft>
                <a:spcPts val="0"/>
              </a:spcAft>
              <a:buClr>
                <a:schemeClr val="accent3"/>
              </a:buClr>
              <a:buSzPts val="1800"/>
              <a:buAutoNum type="arabicPeriod"/>
            </a:pPr>
            <a:r>
              <a:rPr lang="en-GB"/>
              <a:t>Process &amp; Method</a:t>
            </a:r>
            <a:endParaRPr/>
          </a:p>
          <a:p>
            <a:pPr marL="457200" lvl="0" indent="-342900" algn="l" rtl="0">
              <a:spcBef>
                <a:spcPts val="0"/>
              </a:spcBef>
              <a:spcAft>
                <a:spcPts val="0"/>
              </a:spcAft>
              <a:buClr>
                <a:schemeClr val="accent3"/>
              </a:buClr>
              <a:buSzPts val="1800"/>
              <a:buAutoNum type="arabicPeriod"/>
            </a:pPr>
            <a:r>
              <a:rPr lang="en-GB"/>
              <a:t>Data</a:t>
            </a:r>
            <a:endParaRPr/>
          </a:p>
          <a:p>
            <a:pPr marL="457200" lvl="0" indent="-342900" algn="l" rtl="0">
              <a:spcBef>
                <a:spcPts val="0"/>
              </a:spcBef>
              <a:spcAft>
                <a:spcPts val="0"/>
              </a:spcAft>
              <a:buClr>
                <a:schemeClr val="accent3"/>
              </a:buClr>
              <a:buSzPts val="1800"/>
              <a:buAutoNum type="arabicPeriod"/>
            </a:pPr>
            <a:r>
              <a:rPr lang="en-GB"/>
              <a:t>Survey Results</a:t>
            </a:r>
            <a:endParaRPr/>
          </a:p>
          <a:p>
            <a:pPr marL="457200" lvl="0" indent="-342900" algn="l" rtl="0">
              <a:spcBef>
                <a:spcPts val="0"/>
              </a:spcBef>
              <a:spcAft>
                <a:spcPts val="0"/>
              </a:spcAft>
              <a:buClr>
                <a:schemeClr val="accent3"/>
              </a:buClr>
              <a:buSzPts val="1800"/>
              <a:buAutoNum type="arabicPeriod"/>
            </a:pPr>
            <a:r>
              <a:rPr lang="en-GB"/>
              <a:t>Recommendations</a:t>
            </a:r>
            <a:endParaRPr/>
          </a:p>
          <a:p>
            <a:pPr marL="457200" lvl="0" indent="-342900" algn="l" rtl="0">
              <a:spcBef>
                <a:spcPts val="0"/>
              </a:spcBef>
              <a:spcAft>
                <a:spcPts val="0"/>
              </a:spcAft>
              <a:buClr>
                <a:schemeClr val="accent3"/>
              </a:buClr>
              <a:buSzPts val="1800"/>
              <a:buAutoNum type="arabicPeriod"/>
            </a:pPr>
            <a:r>
              <a:rPr lang="en-GB"/>
              <a:t>Challenges</a:t>
            </a:r>
            <a:endParaRPr/>
          </a:p>
          <a:p>
            <a:pPr marL="457200" lvl="0" indent="-342900" algn="l" rtl="0">
              <a:spcBef>
                <a:spcPts val="0"/>
              </a:spcBef>
              <a:spcAft>
                <a:spcPts val="0"/>
              </a:spcAft>
              <a:buClr>
                <a:schemeClr val="accent3"/>
              </a:buClr>
              <a:buSzPts val="1800"/>
              <a:buAutoNum type="arabicPeriod"/>
            </a:pPr>
            <a:r>
              <a:rPr lang="en-GB"/>
              <a:t>Roadblocks</a:t>
            </a:r>
            <a:endParaRPr/>
          </a:p>
        </p:txBody>
      </p:sp>
      <p:sp>
        <p:nvSpPr>
          <p:cNvPr id="246" name="Google Shape;24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a:t>
            </a:r>
            <a:endParaRPr/>
          </a:p>
        </p:txBody>
      </p:sp>
      <p:sp>
        <p:nvSpPr>
          <p:cNvPr id="252" name="Google Shape;252;p17"/>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Rank = Last</a:t>
            </a:r>
            <a:endParaRPr/>
          </a:p>
          <a:p>
            <a:pPr marL="0" lvl="0" indent="0" algn="l" rtl="0">
              <a:spcBef>
                <a:spcPts val="1600"/>
              </a:spcBef>
              <a:spcAft>
                <a:spcPts val="0"/>
              </a:spcAft>
              <a:buNone/>
            </a:pPr>
            <a:r>
              <a:rPr lang="en-GB"/>
              <a:t>Grade = D</a:t>
            </a:r>
            <a:endParaRPr/>
          </a:p>
          <a:p>
            <a:pPr marL="0" lvl="0" indent="0" algn="l" rtl="0">
              <a:spcBef>
                <a:spcPts val="1600"/>
              </a:spcBef>
              <a:spcAft>
                <a:spcPts val="0"/>
              </a:spcAft>
              <a:buNone/>
            </a:pPr>
            <a:r>
              <a:rPr lang="en-GB"/>
              <a:t>Average= 720 kg of waste</a:t>
            </a:r>
            <a:endParaRPr/>
          </a:p>
          <a:p>
            <a:pPr marL="914400" lvl="0" indent="0" algn="l" rtl="0">
              <a:spcBef>
                <a:spcPts val="0"/>
              </a:spcBef>
              <a:spcAft>
                <a:spcPts val="0"/>
              </a:spcAft>
              <a:buNone/>
            </a:pPr>
            <a:r>
              <a:rPr lang="en-GB"/>
              <a:t>   per capita</a:t>
            </a:r>
            <a:endParaRPr/>
          </a:p>
          <a:p>
            <a:pPr marL="0" lvl="0" indent="0" algn="l" rtl="0">
              <a:spcBef>
                <a:spcPts val="0"/>
              </a:spcBef>
              <a:spcAft>
                <a:spcPts val="1600"/>
              </a:spcAft>
              <a:buNone/>
            </a:pPr>
            <a:endParaRPr/>
          </a:p>
        </p:txBody>
      </p:sp>
      <p:pic>
        <p:nvPicPr>
          <p:cNvPr id="253" name="Google Shape;253;p17"/>
          <p:cNvPicPr preferRelativeResize="0"/>
          <p:nvPr/>
        </p:nvPicPr>
        <p:blipFill>
          <a:blip r:embed="rId3">
            <a:alphaModFix/>
          </a:blip>
          <a:stretch>
            <a:fillRect/>
          </a:stretch>
        </p:blipFill>
        <p:spPr>
          <a:xfrm>
            <a:off x="3447950" y="1266325"/>
            <a:ext cx="5461576" cy="3302700"/>
          </a:xfrm>
          <a:prstGeom prst="rect">
            <a:avLst/>
          </a:prstGeom>
          <a:noFill/>
          <a:ln>
            <a:noFill/>
          </a:ln>
        </p:spPr>
      </p:pic>
      <p:sp>
        <p:nvSpPr>
          <p:cNvPr id="254" name="Google Shape;254;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60" name="Google Shape;260;p18"/>
          <p:cNvSpPr txBox="1">
            <a:spLocks noGrp="1"/>
          </p:cNvSpPr>
          <p:nvPr>
            <p:ph type="body" idx="1"/>
          </p:nvPr>
        </p:nvSpPr>
        <p:spPr>
          <a:xfrm>
            <a:off x="5485600" y="1445950"/>
            <a:ext cx="3346800" cy="2453700"/>
          </a:xfrm>
          <a:prstGeom prst="rect">
            <a:avLst/>
          </a:prstGeom>
          <a:noFill/>
        </p:spPr>
        <p:txBody>
          <a:bodyPr spcFirstLastPara="1" wrap="square" lIns="91425" tIns="91425" rIns="91425" bIns="91425" anchor="t" anchorCtr="0">
            <a:noAutofit/>
          </a:bodyPr>
          <a:lstStyle/>
          <a:p>
            <a:pPr marL="360000" lvl="0" indent="-204301" algn="l" rtl="0">
              <a:spcBef>
                <a:spcPts val="0"/>
              </a:spcBef>
              <a:spcAft>
                <a:spcPts val="0"/>
              </a:spcAft>
              <a:buSzPts val="1800"/>
              <a:buChar char="●"/>
            </a:pPr>
            <a:r>
              <a:rPr lang="en-GB"/>
              <a:t>RPSC Visions Group</a:t>
            </a:r>
            <a:endParaRPr/>
          </a:p>
          <a:p>
            <a:pPr marL="360000" lvl="0" indent="-204301" algn="l" rtl="0">
              <a:spcBef>
                <a:spcPts val="0"/>
              </a:spcBef>
              <a:spcAft>
                <a:spcPts val="0"/>
              </a:spcAft>
              <a:buSzPts val="1800"/>
              <a:buChar char="●"/>
            </a:pPr>
            <a:r>
              <a:rPr lang="en-GB"/>
              <a:t>Problem: Increased household waste despite recycling initiatives.</a:t>
            </a:r>
            <a:endParaRPr/>
          </a:p>
          <a:p>
            <a:pPr marL="360000" lvl="0" indent="-204301" algn="l" rtl="0">
              <a:spcBef>
                <a:spcPts val="0"/>
              </a:spcBef>
              <a:spcAft>
                <a:spcPts val="0"/>
              </a:spcAft>
              <a:buSzPts val="1800"/>
              <a:buChar char="●"/>
            </a:pPr>
            <a:r>
              <a:rPr lang="en-GB"/>
              <a:t>Vancouver Zero Waste 2040</a:t>
            </a:r>
            <a:endParaRPr/>
          </a:p>
        </p:txBody>
      </p:sp>
      <p:pic>
        <p:nvPicPr>
          <p:cNvPr id="261" name="Google Shape;261;p18"/>
          <p:cNvPicPr preferRelativeResize="0"/>
          <p:nvPr/>
        </p:nvPicPr>
        <p:blipFill rotWithShape="1">
          <a:blip r:embed="rId3">
            <a:alphaModFix/>
          </a:blip>
          <a:srcRect l="1677" t="1310" r="2472" b="1621"/>
          <a:stretch/>
        </p:blipFill>
        <p:spPr>
          <a:xfrm>
            <a:off x="311700" y="1310700"/>
            <a:ext cx="2297801" cy="2986151"/>
          </a:xfrm>
          <a:prstGeom prst="rect">
            <a:avLst/>
          </a:prstGeom>
          <a:noFill/>
          <a:ln>
            <a:noFill/>
          </a:ln>
        </p:spPr>
      </p:pic>
      <p:pic>
        <p:nvPicPr>
          <p:cNvPr id="262" name="Google Shape;262;p18"/>
          <p:cNvPicPr preferRelativeResize="0"/>
          <p:nvPr/>
        </p:nvPicPr>
        <p:blipFill>
          <a:blip r:embed="rId4">
            <a:alphaModFix/>
          </a:blip>
          <a:stretch>
            <a:fillRect/>
          </a:stretch>
        </p:blipFill>
        <p:spPr>
          <a:xfrm>
            <a:off x="2791912" y="1445950"/>
            <a:ext cx="2693700" cy="2021467"/>
          </a:xfrm>
          <a:prstGeom prst="rect">
            <a:avLst/>
          </a:prstGeom>
          <a:noFill/>
          <a:ln>
            <a:noFill/>
          </a:ln>
        </p:spPr>
      </p:pic>
      <p:sp>
        <p:nvSpPr>
          <p:cNvPr id="263" name="Google Shape;26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Process &amp; Methods </a:t>
            </a:r>
            <a:endParaRPr/>
          </a:p>
        </p:txBody>
      </p:sp>
      <p:sp>
        <p:nvSpPr>
          <p:cNvPr id="269" name="Google Shape;269;p19"/>
          <p:cNvSpPr txBox="1">
            <a:spLocks noGrp="1"/>
          </p:cNvSpPr>
          <p:nvPr>
            <p:ph type="body" idx="1"/>
          </p:nvPr>
        </p:nvSpPr>
        <p:spPr>
          <a:xfrm>
            <a:off x="732337" y="2685900"/>
            <a:ext cx="1839300" cy="1386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Elaborate questionnaire &amp; tally sheet</a:t>
            </a:r>
            <a:endParaRPr/>
          </a:p>
        </p:txBody>
      </p:sp>
      <p:pic>
        <p:nvPicPr>
          <p:cNvPr id="270" name="Google Shape;270;p19"/>
          <p:cNvPicPr preferRelativeResize="0"/>
          <p:nvPr/>
        </p:nvPicPr>
        <p:blipFill>
          <a:blip r:embed="rId3">
            <a:alphaModFix/>
          </a:blip>
          <a:stretch>
            <a:fillRect/>
          </a:stretch>
        </p:blipFill>
        <p:spPr>
          <a:xfrm>
            <a:off x="4192738" y="1838075"/>
            <a:ext cx="1081530" cy="895351"/>
          </a:xfrm>
          <a:prstGeom prst="rect">
            <a:avLst/>
          </a:prstGeom>
          <a:noFill/>
          <a:ln>
            <a:noFill/>
          </a:ln>
        </p:spPr>
      </p:pic>
      <p:pic>
        <p:nvPicPr>
          <p:cNvPr id="271" name="Google Shape;271;p19"/>
          <p:cNvPicPr preferRelativeResize="0"/>
          <p:nvPr/>
        </p:nvPicPr>
        <p:blipFill>
          <a:blip r:embed="rId4">
            <a:alphaModFix/>
          </a:blip>
          <a:stretch>
            <a:fillRect/>
          </a:stretch>
        </p:blipFill>
        <p:spPr>
          <a:xfrm>
            <a:off x="5631028" y="1697500"/>
            <a:ext cx="1080002" cy="1058181"/>
          </a:xfrm>
          <a:prstGeom prst="rect">
            <a:avLst/>
          </a:prstGeom>
          <a:noFill/>
          <a:ln>
            <a:noFill/>
          </a:ln>
        </p:spPr>
      </p:pic>
      <p:pic>
        <p:nvPicPr>
          <p:cNvPr id="272" name="Google Shape;272;p19"/>
          <p:cNvPicPr preferRelativeResize="0"/>
          <p:nvPr/>
        </p:nvPicPr>
        <p:blipFill>
          <a:blip r:embed="rId5">
            <a:alphaModFix/>
          </a:blip>
          <a:stretch>
            <a:fillRect/>
          </a:stretch>
        </p:blipFill>
        <p:spPr>
          <a:xfrm>
            <a:off x="7176826" y="1699400"/>
            <a:ext cx="1079997" cy="1054371"/>
          </a:xfrm>
          <a:prstGeom prst="rect">
            <a:avLst/>
          </a:prstGeom>
          <a:noFill/>
          <a:ln>
            <a:noFill/>
          </a:ln>
        </p:spPr>
      </p:pic>
      <p:sp>
        <p:nvSpPr>
          <p:cNvPr id="273" name="Google Shape;273;p19"/>
          <p:cNvSpPr txBox="1"/>
          <p:nvPr/>
        </p:nvSpPr>
        <p:spPr>
          <a:xfrm>
            <a:off x="2453775" y="2669325"/>
            <a:ext cx="1739100" cy="959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chemeClr val="dk2"/>
                </a:solidFill>
                <a:latin typeface="Open Sans"/>
                <a:ea typeface="Open Sans"/>
                <a:cs typeface="Open Sans"/>
                <a:sym typeface="Open Sans"/>
              </a:rPr>
              <a:t>Recruitment</a:t>
            </a:r>
            <a:endParaRPr sz="1800">
              <a:solidFill>
                <a:schemeClr val="dk2"/>
              </a:solidFill>
              <a:latin typeface="Open Sans"/>
              <a:ea typeface="Open Sans"/>
              <a:cs typeface="Open Sans"/>
              <a:sym typeface="Open Sans"/>
            </a:endParaRPr>
          </a:p>
          <a:p>
            <a:pPr marL="179999" lvl="0" indent="-161925"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Email invitation</a:t>
            </a:r>
            <a:endParaRPr sz="1200">
              <a:solidFill>
                <a:schemeClr val="dk2"/>
              </a:solidFill>
              <a:latin typeface="Open Sans"/>
              <a:ea typeface="Open Sans"/>
              <a:cs typeface="Open Sans"/>
              <a:sym typeface="Open Sans"/>
            </a:endParaRPr>
          </a:p>
          <a:p>
            <a:pPr marL="179999" lvl="0" indent="-166199" algn="l" rtl="0">
              <a:lnSpc>
                <a:spcPct val="115000"/>
              </a:lnSpc>
              <a:spcBef>
                <a:spcPts val="0"/>
              </a:spcBef>
              <a:spcAft>
                <a:spcPts val="0"/>
              </a:spcAft>
              <a:buClr>
                <a:schemeClr val="dk2"/>
              </a:buClr>
              <a:buSzPts val="1200"/>
              <a:buFont typeface="Open Sans"/>
              <a:buChar char="●"/>
            </a:pPr>
            <a:r>
              <a:rPr lang="en-GB" sz="1200">
                <a:solidFill>
                  <a:schemeClr val="dk2"/>
                </a:solidFill>
                <a:latin typeface="Open Sans"/>
                <a:ea typeface="Open Sans"/>
                <a:cs typeface="Open Sans"/>
                <a:sym typeface="Open Sans"/>
              </a:rPr>
              <a:t>Farmers market</a:t>
            </a:r>
            <a:endParaRPr sz="1200">
              <a:solidFill>
                <a:schemeClr val="dk2"/>
              </a:solidFill>
              <a:latin typeface="Open Sans"/>
              <a:ea typeface="Open Sans"/>
              <a:cs typeface="Open Sans"/>
              <a:sym typeface="Open Sans"/>
            </a:endParaRPr>
          </a:p>
        </p:txBody>
      </p:sp>
      <p:sp>
        <p:nvSpPr>
          <p:cNvPr id="274" name="Google Shape;274;p19"/>
          <p:cNvSpPr txBox="1"/>
          <p:nvPr/>
        </p:nvSpPr>
        <p:spPr>
          <a:xfrm>
            <a:off x="4294888" y="2685900"/>
            <a:ext cx="1147200" cy="78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chemeClr val="dk2"/>
                </a:solidFill>
                <a:latin typeface="Open Sans"/>
                <a:ea typeface="Open Sans"/>
                <a:cs typeface="Open Sans"/>
                <a:sym typeface="Open Sans"/>
              </a:rPr>
              <a:t>Collect surveys</a:t>
            </a:r>
            <a:endParaRPr/>
          </a:p>
        </p:txBody>
      </p:sp>
      <p:sp>
        <p:nvSpPr>
          <p:cNvPr id="275" name="Google Shape;275;p19"/>
          <p:cNvSpPr txBox="1"/>
          <p:nvPr/>
        </p:nvSpPr>
        <p:spPr>
          <a:xfrm>
            <a:off x="5703125" y="2669325"/>
            <a:ext cx="1147200" cy="1054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a:solidFill>
                  <a:schemeClr val="dk2"/>
                </a:solidFill>
                <a:latin typeface="Open Sans"/>
                <a:ea typeface="Open Sans"/>
                <a:cs typeface="Open Sans"/>
                <a:sym typeface="Open Sans"/>
              </a:rPr>
              <a:t>7-days waste tracking</a:t>
            </a:r>
            <a:endParaRPr/>
          </a:p>
        </p:txBody>
      </p:sp>
      <p:sp>
        <p:nvSpPr>
          <p:cNvPr id="276" name="Google Shape;276;p19"/>
          <p:cNvSpPr txBox="1"/>
          <p:nvPr/>
        </p:nvSpPr>
        <p:spPr>
          <a:xfrm>
            <a:off x="6863775" y="2685900"/>
            <a:ext cx="1839300" cy="78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chemeClr val="dk2"/>
                </a:solidFill>
                <a:latin typeface="Open Sans"/>
                <a:ea typeface="Open Sans"/>
                <a:cs typeface="Open Sans"/>
                <a:sym typeface="Open Sans"/>
              </a:rPr>
              <a:t>Analyze results</a:t>
            </a:r>
            <a:endParaRPr sz="1800">
              <a:solidFill>
                <a:schemeClr val="dk2"/>
              </a:solidFill>
              <a:latin typeface="Open Sans"/>
              <a:ea typeface="Open Sans"/>
              <a:cs typeface="Open Sans"/>
              <a:sym typeface="Open Sans"/>
            </a:endParaRPr>
          </a:p>
          <a:p>
            <a:pPr marL="0" lvl="0" indent="0" algn="l" rtl="0">
              <a:lnSpc>
                <a:spcPct val="115000"/>
              </a:lnSpc>
              <a:spcBef>
                <a:spcPts val="0"/>
              </a:spcBef>
              <a:spcAft>
                <a:spcPts val="0"/>
              </a:spcAft>
              <a:buNone/>
            </a:pPr>
            <a:r>
              <a:rPr lang="en-GB" sz="1800">
                <a:solidFill>
                  <a:schemeClr val="dk2"/>
                </a:solidFill>
                <a:latin typeface="Open Sans"/>
                <a:ea typeface="Open Sans"/>
                <a:cs typeface="Open Sans"/>
                <a:sym typeface="Open Sans"/>
              </a:rPr>
              <a:t>&amp; Conclusions</a:t>
            </a:r>
            <a:endParaRPr sz="1800">
              <a:solidFill>
                <a:schemeClr val="dk2"/>
              </a:solidFill>
              <a:latin typeface="Open Sans"/>
              <a:ea typeface="Open Sans"/>
              <a:cs typeface="Open Sans"/>
              <a:sym typeface="Open Sans"/>
            </a:endParaRPr>
          </a:p>
        </p:txBody>
      </p:sp>
      <p:sp>
        <p:nvSpPr>
          <p:cNvPr id="277" name="Google Shape;277;p19"/>
          <p:cNvSpPr/>
          <p:nvPr/>
        </p:nvSpPr>
        <p:spPr>
          <a:xfrm>
            <a:off x="2094400" y="2126300"/>
            <a:ext cx="423000" cy="318900"/>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9"/>
          <p:cNvSpPr/>
          <p:nvPr/>
        </p:nvSpPr>
        <p:spPr>
          <a:xfrm>
            <a:off x="3775450" y="2126288"/>
            <a:ext cx="423000" cy="318900"/>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9"/>
          <p:cNvSpPr/>
          <p:nvPr/>
        </p:nvSpPr>
        <p:spPr>
          <a:xfrm>
            <a:off x="5186625" y="2126300"/>
            <a:ext cx="423000" cy="318900"/>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9"/>
          <p:cNvSpPr/>
          <p:nvPr/>
        </p:nvSpPr>
        <p:spPr>
          <a:xfrm>
            <a:off x="6732425" y="2126300"/>
            <a:ext cx="423000" cy="318900"/>
          </a:xfrm>
          <a:prstGeom prst="rightArrow">
            <a:avLst>
              <a:gd name="adj1" fmla="val 50000"/>
              <a:gd name="adj2" fmla="val 50000"/>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19"/>
          <p:cNvPicPr preferRelativeResize="0"/>
          <p:nvPr/>
        </p:nvPicPr>
        <p:blipFill>
          <a:blip r:embed="rId6">
            <a:alphaModFix/>
          </a:blip>
          <a:stretch>
            <a:fillRect/>
          </a:stretch>
        </p:blipFill>
        <p:spPr>
          <a:xfrm>
            <a:off x="2726400" y="1838073"/>
            <a:ext cx="894274" cy="895350"/>
          </a:xfrm>
          <a:prstGeom prst="rect">
            <a:avLst/>
          </a:prstGeom>
          <a:noFill/>
          <a:ln>
            <a:noFill/>
          </a:ln>
        </p:spPr>
      </p:pic>
      <p:pic>
        <p:nvPicPr>
          <p:cNvPr id="282" name="Google Shape;282;p19"/>
          <p:cNvPicPr preferRelativeResize="0"/>
          <p:nvPr/>
        </p:nvPicPr>
        <p:blipFill>
          <a:blip r:embed="rId7">
            <a:alphaModFix/>
          </a:blip>
          <a:stretch>
            <a:fillRect/>
          </a:stretch>
        </p:blipFill>
        <p:spPr>
          <a:xfrm>
            <a:off x="1082650" y="1893950"/>
            <a:ext cx="802750" cy="783601"/>
          </a:xfrm>
          <a:prstGeom prst="rect">
            <a:avLst/>
          </a:prstGeom>
          <a:noFill/>
          <a:ln>
            <a:noFill/>
          </a:ln>
        </p:spPr>
      </p:pic>
      <p:sp>
        <p:nvSpPr>
          <p:cNvPr id="283" name="Google Shape;283;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Participation</a:t>
            </a:r>
            <a:endParaRPr/>
          </a:p>
        </p:txBody>
      </p:sp>
      <p:sp>
        <p:nvSpPr>
          <p:cNvPr id="289" name="Google Shape;28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pic>
        <p:nvPicPr>
          <p:cNvPr id="290" name="Google Shape;290;p20"/>
          <p:cNvPicPr preferRelativeResize="0"/>
          <p:nvPr/>
        </p:nvPicPr>
        <p:blipFill>
          <a:blip r:embed="rId3">
            <a:alphaModFix/>
          </a:blip>
          <a:stretch>
            <a:fillRect/>
          </a:stretch>
        </p:blipFill>
        <p:spPr>
          <a:xfrm>
            <a:off x="1963313" y="728613"/>
            <a:ext cx="5217386" cy="368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Survey Results</a:t>
            </a:r>
            <a:endParaRPr/>
          </a:p>
        </p:txBody>
      </p:sp>
      <p:sp>
        <p:nvSpPr>
          <p:cNvPr id="296" name="Google Shape;296;p21"/>
          <p:cNvSpPr txBox="1">
            <a:spLocks noGrp="1"/>
          </p:cNvSpPr>
          <p:nvPr>
            <p:ph type="body" idx="1"/>
          </p:nvPr>
        </p:nvSpPr>
        <p:spPr>
          <a:xfrm>
            <a:off x="311700" y="1266325"/>
            <a:ext cx="8361300" cy="50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400"/>
              <a:t>WHAT THEY RECYCLE:</a:t>
            </a:r>
            <a:endParaRPr sz="2400"/>
          </a:p>
        </p:txBody>
      </p:sp>
      <p:pic>
        <p:nvPicPr>
          <p:cNvPr id="297" name="Google Shape;297;p21"/>
          <p:cNvPicPr preferRelativeResize="0"/>
          <p:nvPr/>
        </p:nvPicPr>
        <p:blipFill>
          <a:blip r:embed="rId3">
            <a:alphaModFix/>
          </a:blip>
          <a:stretch>
            <a:fillRect/>
          </a:stretch>
        </p:blipFill>
        <p:spPr>
          <a:xfrm>
            <a:off x="152400" y="1767025"/>
            <a:ext cx="8839198" cy="2288089"/>
          </a:xfrm>
          <a:prstGeom prst="rect">
            <a:avLst/>
          </a:prstGeom>
          <a:noFill/>
          <a:ln>
            <a:noFill/>
          </a:ln>
        </p:spPr>
      </p:pic>
      <p:sp>
        <p:nvSpPr>
          <p:cNvPr id="298" name="Google Shape;29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Survey Results</a:t>
            </a:r>
            <a:endParaRPr/>
          </a:p>
        </p:txBody>
      </p:sp>
      <p:sp>
        <p:nvSpPr>
          <p:cNvPr id="304" name="Google Shape;304;p22"/>
          <p:cNvSpPr txBox="1">
            <a:spLocks noGrp="1"/>
          </p:cNvSpPr>
          <p:nvPr>
            <p:ph type="body" idx="1"/>
          </p:nvPr>
        </p:nvSpPr>
        <p:spPr>
          <a:xfrm>
            <a:off x="384475" y="1148950"/>
            <a:ext cx="5295000" cy="9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accent3"/>
                </a:solidFill>
              </a:rPr>
              <a:t>90% </a:t>
            </a:r>
            <a:r>
              <a:rPr lang="en-GB"/>
              <a:t>said it’s extremely/very important that a business they frequent has recycling services</a:t>
            </a:r>
            <a:endParaRPr/>
          </a:p>
        </p:txBody>
      </p:sp>
      <p:pic>
        <p:nvPicPr>
          <p:cNvPr id="305" name="Google Shape;305;p22"/>
          <p:cNvPicPr preferRelativeResize="0"/>
          <p:nvPr/>
        </p:nvPicPr>
        <p:blipFill>
          <a:blip r:embed="rId3">
            <a:alphaModFix/>
          </a:blip>
          <a:stretch>
            <a:fillRect/>
          </a:stretch>
        </p:blipFill>
        <p:spPr>
          <a:xfrm>
            <a:off x="5531500" y="1069101"/>
            <a:ext cx="1951649" cy="1097249"/>
          </a:xfrm>
          <a:prstGeom prst="rect">
            <a:avLst/>
          </a:prstGeom>
          <a:noFill/>
          <a:ln>
            <a:noFill/>
          </a:ln>
        </p:spPr>
      </p:pic>
      <p:sp>
        <p:nvSpPr>
          <p:cNvPr id="306" name="Google Shape;306;p22"/>
          <p:cNvSpPr txBox="1">
            <a:spLocks noGrp="1"/>
          </p:cNvSpPr>
          <p:nvPr>
            <p:ph type="body" idx="1"/>
          </p:nvPr>
        </p:nvSpPr>
        <p:spPr>
          <a:xfrm>
            <a:off x="2243375" y="3900825"/>
            <a:ext cx="5415900" cy="102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accent3"/>
                </a:solidFill>
              </a:rPr>
              <a:t>33% </a:t>
            </a:r>
            <a:r>
              <a:rPr lang="en-GB"/>
              <a:t>don’t know that Recycle BC has a network of depots across BC </a:t>
            </a:r>
            <a:endParaRPr/>
          </a:p>
        </p:txBody>
      </p:sp>
      <p:grpSp>
        <p:nvGrpSpPr>
          <p:cNvPr id="307" name="Google Shape;307;p22"/>
          <p:cNvGrpSpPr/>
          <p:nvPr/>
        </p:nvGrpSpPr>
        <p:grpSpPr>
          <a:xfrm>
            <a:off x="483952" y="3978498"/>
            <a:ext cx="1384104" cy="707400"/>
            <a:chOff x="3603675" y="2794863"/>
            <a:chExt cx="1584550" cy="816388"/>
          </a:xfrm>
        </p:grpSpPr>
        <p:pic>
          <p:nvPicPr>
            <p:cNvPr id="308" name="Google Shape;308;p22"/>
            <p:cNvPicPr preferRelativeResize="0"/>
            <p:nvPr/>
          </p:nvPicPr>
          <p:blipFill>
            <a:blip r:embed="rId4">
              <a:alphaModFix/>
            </a:blip>
            <a:stretch>
              <a:fillRect/>
            </a:stretch>
          </p:blipFill>
          <p:spPr>
            <a:xfrm>
              <a:off x="3603675" y="2794875"/>
              <a:ext cx="816375" cy="816375"/>
            </a:xfrm>
            <a:prstGeom prst="rect">
              <a:avLst/>
            </a:prstGeom>
            <a:noFill/>
            <a:ln>
              <a:noFill/>
            </a:ln>
          </p:spPr>
        </p:pic>
        <p:pic>
          <p:nvPicPr>
            <p:cNvPr id="309" name="Google Shape;309;p22"/>
            <p:cNvPicPr preferRelativeResize="0"/>
            <p:nvPr/>
          </p:nvPicPr>
          <p:blipFill rotWithShape="1">
            <a:blip r:embed="rId5">
              <a:alphaModFix/>
            </a:blip>
            <a:srcRect l="22391" r="23062"/>
            <a:stretch/>
          </p:blipFill>
          <p:spPr>
            <a:xfrm>
              <a:off x="4297575" y="2794875"/>
              <a:ext cx="445325" cy="816375"/>
            </a:xfrm>
            <a:prstGeom prst="rect">
              <a:avLst/>
            </a:prstGeom>
            <a:noFill/>
            <a:ln>
              <a:noFill/>
            </a:ln>
          </p:spPr>
        </p:pic>
        <p:pic>
          <p:nvPicPr>
            <p:cNvPr id="310" name="Google Shape;310;p22"/>
            <p:cNvPicPr preferRelativeResize="0"/>
            <p:nvPr/>
          </p:nvPicPr>
          <p:blipFill rotWithShape="1">
            <a:blip r:embed="rId5">
              <a:alphaModFix/>
            </a:blip>
            <a:srcRect l="22391" r="23062"/>
            <a:stretch/>
          </p:blipFill>
          <p:spPr>
            <a:xfrm>
              <a:off x="4742900" y="2794863"/>
              <a:ext cx="445325" cy="816375"/>
            </a:xfrm>
            <a:prstGeom prst="rect">
              <a:avLst/>
            </a:prstGeom>
            <a:noFill/>
            <a:ln>
              <a:noFill/>
            </a:ln>
          </p:spPr>
        </p:pic>
      </p:grpSp>
      <p:pic>
        <p:nvPicPr>
          <p:cNvPr id="311" name="Google Shape;311;p22"/>
          <p:cNvPicPr preferRelativeResize="0"/>
          <p:nvPr/>
        </p:nvPicPr>
        <p:blipFill>
          <a:blip r:embed="rId6">
            <a:alphaModFix/>
          </a:blip>
          <a:stretch>
            <a:fillRect/>
          </a:stretch>
        </p:blipFill>
        <p:spPr>
          <a:xfrm>
            <a:off x="540300" y="3038862"/>
            <a:ext cx="1271425" cy="847625"/>
          </a:xfrm>
          <a:prstGeom prst="rect">
            <a:avLst/>
          </a:prstGeom>
          <a:noFill/>
          <a:ln>
            <a:noFill/>
          </a:ln>
        </p:spPr>
      </p:pic>
      <p:sp>
        <p:nvSpPr>
          <p:cNvPr id="312" name="Google Shape;312;p22"/>
          <p:cNvSpPr txBox="1">
            <a:spLocks noGrp="1"/>
          </p:cNvSpPr>
          <p:nvPr>
            <p:ph type="body" idx="1"/>
          </p:nvPr>
        </p:nvSpPr>
        <p:spPr>
          <a:xfrm>
            <a:off x="2243375" y="2993925"/>
            <a:ext cx="5625600" cy="937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accent3"/>
                </a:solidFill>
              </a:rPr>
              <a:t>48% </a:t>
            </a:r>
            <a:r>
              <a:rPr lang="en-GB"/>
              <a:t>are not aware of the City's waste collection schedule for their area</a:t>
            </a:r>
            <a:endParaRPr/>
          </a:p>
        </p:txBody>
      </p:sp>
      <p:sp>
        <p:nvSpPr>
          <p:cNvPr id="313" name="Google Shape;313;p22"/>
          <p:cNvSpPr txBox="1">
            <a:spLocks noGrp="1"/>
          </p:cNvSpPr>
          <p:nvPr>
            <p:ph type="body" idx="1"/>
          </p:nvPr>
        </p:nvSpPr>
        <p:spPr>
          <a:xfrm>
            <a:off x="384475" y="2014363"/>
            <a:ext cx="5736600" cy="102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b="1">
                <a:solidFill>
                  <a:schemeClr val="accent3"/>
                </a:solidFill>
              </a:rPr>
              <a:t>71% </a:t>
            </a:r>
            <a:r>
              <a:rPr lang="en-GB"/>
              <a:t>said they always/very often use reusable bags for grocery shopping</a:t>
            </a:r>
            <a:endParaRPr/>
          </a:p>
        </p:txBody>
      </p:sp>
      <p:pic>
        <p:nvPicPr>
          <p:cNvPr id="314" name="Google Shape;314;p22"/>
          <p:cNvPicPr preferRelativeResize="0"/>
          <p:nvPr/>
        </p:nvPicPr>
        <p:blipFill>
          <a:blip r:embed="rId7">
            <a:alphaModFix/>
          </a:blip>
          <a:stretch>
            <a:fillRect/>
          </a:stretch>
        </p:blipFill>
        <p:spPr>
          <a:xfrm>
            <a:off x="5569375" y="2227538"/>
            <a:ext cx="625300" cy="625300"/>
          </a:xfrm>
          <a:prstGeom prst="rect">
            <a:avLst/>
          </a:prstGeom>
          <a:noFill/>
          <a:ln>
            <a:noFill/>
          </a:ln>
        </p:spPr>
      </p:pic>
      <p:pic>
        <p:nvPicPr>
          <p:cNvPr id="315" name="Google Shape;315;p22"/>
          <p:cNvPicPr preferRelativeResize="0"/>
          <p:nvPr/>
        </p:nvPicPr>
        <p:blipFill>
          <a:blip r:embed="rId8">
            <a:alphaModFix/>
          </a:blip>
          <a:stretch>
            <a:fillRect/>
          </a:stretch>
        </p:blipFill>
        <p:spPr>
          <a:xfrm>
            <a:off x="6121074" y="2267490"/>
            <a:ext cx="625300" cy="625300"/>
          </a:xfrm>
          <a:prstGeom prst="rect">
            <a:avLst/>
          </a:prstGeom>
          <a:noFill/>
          <a:ln>
            <a:noFill/>
          </a:ln>
        </p:spPr>
      </p:pic>
      <p:sp>
        <p:nvSpPr>
          <p:cNvPr id="316" name="Google Shape;31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Survey Results</a:t>
            </a:r>
            <a:endParaRPr/>
          </a:p>
        </p:txBody>
      </p:sp>
      <p:sp>
        <p:nvSpPr>
          <p:cNvPr id="322" name="Google Shape;322;p23"/>
          <p:cNvSpPr txBox="1">
            <a:spLocks noGrp="1"/>
          </p:cNvSpPr>
          <p:nvPr>
            <p:ph type="body" idx="1"/>
          </p:nvPr>
        </p:nvSpPr>
        <p:spPr>
          <a:xfrm>
            <a:off x="311700" y="1266325"/>
            <a:ext cx="8361300" cy="50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400"/>
              <a:t>WHAT UNSURE IF AN ITEM IS RECYCLABLE:</a:t>
            </a:r>
            <a:endParaRPr sz="2400"/>
          </a:p>
        </p:txBody>
      </p:sp>
      <p:sp>
        <p:nvSpPr>
          <p:cNvPr id="323" name="Google Shape;32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pic>
        <p:nvPicPr>
          <p:cNvPr id="324" name="Google Shape;324;p23"/>
          <p:cNvPicPr preferRelativeResize="0"/>
          <p:nvPr/>
        </p:nvPicPr>
        <p:blipFill>
          <a:blip r:embed="rId3">
            <a:alphaModFix/>
          </a:blip>
          <a:stretch>
            <a:fillRect/>
          </a:stretch>
        </p:blipFill>
        <p:spPr>
          <a:xfrm>
            <a:off x="784500" y="2052875"/>
            <a:ext cx="6980901" cy="22189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1472</Words>
  <Application>Microsoft Office PowerPoint</Application>
  <PresentationFormat>On-screen Show (16:9)</PresentationFormat>
  <Paragraphs>148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PT Sans Narrow</vt:lpstr>
      <vt:lpstr>Times New Roman</vt:lpstr>
      <vt:lpstr>Open Sans</vt:lpstr>
      <vt:lpstr>Verdana</vt:lpstr>
      <vt:lpstr>Arial</vt:lpstr>
      <vt:lpstr>Tropic</vt:lpstr>
      <vt:lpstr>Waste Awareness and Action to Reduce Household Waste</vt:lpstr>
      <vt:lpstr>Agenda</vt:lpstr>
      <vt:lpstr>Problem</vt:lpstr>
      <vt:lpstr>Introduction</vt:lpstr>
      <vt:lpstr>Process &amp; Methods </vt:lpstr>
      <vt:lpstr>Participation</vt:lpstr>
      <vt:lpstr>Survey Results</vt:lpstr>
      <vt:lpstr>Survey Results</vt:lpstr>
      <vt:lpstr>Survey Results</vt:lpstr>
      <vt:lpstr>Survey Results: Commonly Confused Items </vt:lpstr>
      <vt:lpstr>Survey Results </vt:lpstr>
      <vt:lpstr>Recommendations </vt:lpstr>
      <vt:lpstr>Challenges</vt:lpstr>
      <vt:lpstr>Roadblocks</vt:lpstr>
      <vt:lpstr>Q&amp;A time</vt:lpstr>
      <vt:lpstr>Critique - Backup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 Awareness and Action to Reduce Household Waste</dc:title>
  <cp:lastModifiedBy>Nishtha Chawla</cp:lastModifiedBy>
  <cp:revision>1</cp:revision>
  <dcterms:modified xsi:type="dcterms:W3CDTF">2019-06-20T18:01:19Z</dcterms:modified>
</cp:coreProperties>
</file>